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102" r:id="rId6"/>
  </p:sldMasterIdLst>
  <p:notesMasterIdLst>
    <p:notesMasterId r:id="rId68"/>
  </p:notesMasterIdLst>
  <p:handoutMasterIdLst>
    <p:handoutMasterId r:id="rId69"/>
  </p:handoutMasterIdLst>
  <p:sldIdLst>
    <p:sldId id="256" r:id="rId7"/>
    <p:sldId id="308" r:id="rId8"/>
    <p:sldId id="309" r:id="rId9"/>
    <p:sldId id="355" r:id="rId10"/>
    <p:sldId id="329" r:id="rId11"/>
    <p:sldId id="310" r:id="rId12"/>
    <p:sldId id="311" r:id="rId13"/>
    <p:sldId id="313" r:id="rId14"/>
    <p:sldId id="314" r:id="rId15"/>
    <p:sldId id="394" r:id="rId16"/>
    <p:sldId id="398" r:id="rId17"/>
    <p:sldId id="317" r:id="rId18"/>
    <p:sldId id="318" r:id="rId19"/>
    <p:sldId id="396" r:id="rId20"/>
    <p:sldId id="397" r:id="rId21"/>
    <p:sldId id="401" r:id="rId22"/>
    <p:sldId id="366" r:id="rId23"/>
    <p:sldId id="365" r:id="rId24"/>
    <p:sldId id="391" r:id="rId25"/>
    <p:sldId id="321" r:id="rId26"/>
    <p:sldId id="322" r:id="rId27"/>
    <p:sldId id="399" r:id="rId28"/>
    <p:sldId id="367" r:id="rId29"/>
    <p:sldId id="368" r:id="rId30"/>
    <p:sldId id="324" r:id="rId31"/>
    <p:sldId id="326" r:id="rId32"/>
    <p:sldId id="327" r:id="rId33"/>
    <p:sldId id="349" r:id="rId34"/>
    <p:sldId id="350" r:id="rId35"/>
    <p:sldId id="351" r:id="rId36"/>
    <p:sldId id="387" r:id="rId37"/>
    <p:sldId id="352" r:id="rId38"/>
    <p:sldId id="354" r:id="rId39"/>
    <p:sldId id="371" r:id="rId40"/>
    <p:sldId id="372" r:id="rId41"/>
    <p:sldId id="257" r:id="rId42"/>
    <p:sldId id="260" r:id="rId43"/>
    <p:sldId id="400" r:id="rId44"/>
    <p:sldId id="385" r:id="rId45"/>
    <p:sldId id="267" r:id="rId46"/>
    <p:sldId id="373" r:id="rId47"/>
    <p:sldId id="271" r:id="rId48"/>
    <p:sldId id="374" r:id="rId49"/>
    <p:sldId id="375" r:id="rId50"/>
    <p:sldId id="279" r:id="rId51"/>
    <p:sldId id="389" r:id="rId52"/>
    <p:sldId id="294" r:id="rId53"/>
    <p:sldId id="262" r:id="rId54"/>
    <p:sldId id="381" r:id="rId55"/>
    <p:sldId id="388" r:id="rId56"/>
    <p:sldId id="382" r:id="rId57"/>
    <p:sldId id="390" r:id="rId58"/>
    <p:sldId id="263" r:id="rId59"/>
    <p:sldId id="268" r:id="rId60"/>
    <p:sldId id="269" r:id="rId61"/>
    <p:sldId id="301" r:id="rId62"/>
    <p:sldId id="302" r:id="rId63"/>
    <p:sldId id="270" r:id="rId64"/>
    <p:sldId id="278" r:id="rId65"/>
    <p:sldId id="384" r:id="rId66"/>
    <p:sldId id="393" r:id="rId67"/>
  </p:sldIdLst>
  <p:sldSz cx="9144000" cy="6858000" type="screen4x3"/>
  <p:notesSz cx="6858000" cy="90805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00"/>
    <a:srgbClr val="0099CC"/>
    <a:srgbClr val="006666"/>
    <a:srgbClr val="FF9933"/>
    <a:srgbClr val="660033"/>
    <a:srgbClr val="9933FF"/>
    <a:srgbClr val="FF9900"/>
    <a:srgbClr val="0099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7358" autoAdjust="0"/>
  </p:normalViewPr>
  <p:slideViewPr>
    <p:cSldViewPr>
      <p:cViewPr varScale="1">
        <p:scale>
          <a:sx n="65" d="100"/>
          <a:sy n="65" d="100"/>
        </p:scale>
        <p:origin x="1536" y="66"/>
      </p:cViewPr>
      <p:guideLst>
        <p:guide orient="horz" pos="2160"/>
        <p:guide pos="2880"/>
      </p:guideLst>
    </p:cSldViewPr>
  </p:slideViewPr>
  <p:outlineViewPr>
    <p:cViewPr>
      <p:scale>
        <a:sx n="33" d="100"/>
        <a:sy n="33" d="100"/>
      </p:scale>
      <p:origin x="48" y="30"/>
    </p:cViewPr>
  </p:outlineViewPr>
  <p:notesTextViewPr>
    <p:cViewPr>
      <p:scale>
        <a:sx n="100" d="100"/>
        <a:sy n="100" d="100"/>
      </p:scale>
      <p:origin x="0" y="0"/>
    </p:cViewPr>
  </p:notesTextViewPr>
  <p:sorterViewPr>
    <p:cViewPr>
      <p:scale>
        <a:sx n="90" d="100"/>
        <a:sy n="90" d="100"/>
      </p:scale>
      <p:origin x="0" y="4776"/>
    </p:cViewPr>
  </p:sorterViewPr>
  <p:notesViewPr>
    <p:cSldViewPr>
      <p:cViewPr>
        <p:scale>
          <a:sx n="60" d="100"/>
          <a:sy n="60" d="100"/>
        </p:scale>
        <p:origin x="-1506" y="84"/>
      </p:cViewPr>
      <p:guideLst>
        <p:guide orient="horz" pos="286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389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C5C754B-C30F-4E23-A57B-897460EFB3A5}" type="slidenum">
              <a:rPr lang="en-US"/>
              <a:pPr>
                <a:defRPr/>
              </a:pPr>
              <a:t>‹#›</a:t>
            </a:fld>
            <a:endParaRPr lang="en-US"/>
          </a:p>
        </p:txBody>
      </p:sp>
    </p:spTree>
    <p:extLst>
      <p:ext uri="{BB962C8B-B14F-4D97-AF65-F5344CB8AC3E}">
        <p14:creationId xmlns:p14="http://schemas.microsoft.com/office/powerpoint/2010/main" val="326806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7E4DF2F-193D-4B41-886E-6B11E45318A0}"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Arial" pitchFamily="34" charset="0"/>
            </a:endParaRPr>
          </a:p>
          <a:p>
            <a:r>
              <a:rPr lang="en-US" smtClean="0">
                <a:latin typeface="Arial" pitchFamily="34" charset="0"/>
              </a:rPr>
              <a:t>The CSET Multiple Subject Test Revealed: Smart Tips and Strategies 	</a:t>
            </a:r>
          </a:p>
          <a:p>
            <a:pPr eaLnBrk="1" hangingPunct="1"/>
            <a:endParaRPr lang="en-US" smtClean="0">
              <a:latin typeface="Arial" pitchFamily="34" charset="0"/>
            </a:endParaRPr>
          </a:p>
        </p:txBody>
      </p:sp>
    </p:spTree>
    <p:extLst>
      <p:ext uri="{BB962C8B-B14F-4D97-AF65-F5344CB8AC3E}">
        <p14:creationId xmlns:p14="http://schemas.microsoft.com/office/powerpoint/2010/main" val="258611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Arial" pitchFamily="34" charset="0"/>
            </a:endParaRPr>
          </a:p>
        </p:txBody>
      </p:sp>
      <p:sp>
        <p:nvSpPr>
          <p:cNvPr id="97284" name="Slide Number Placeholder 3"/>
          <p:cNvSpPr>
            <a:spLocks noGrp="1"/>
          </p:cNvSpPr>
          <p:nvPr>
            <p:ph type="sldNum" sz="quarter" idx="5"/>
          </p:nvPr>
        </p:nvSpPr>
        <p:spPr>
          <a:noFill/>
        </p:spPr>
        <p:txBody>
          <a:bodyPr/>
          <a:lstStyle/>
          <a:p>
            <a:fld id="{05E14649-68E5-4B9E-95A9-D3BEEBFFAC88}"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071287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11</a:t>
            </a:fld>
            <a:endParaRPr lang="en-US"/>
          </a:p>
        </p:txBody>
      </p:sp>
    </p:spTree>
    <p:extLst>
      <p:ext uri="{BB962C8B-B14F-4D97-AF65-F5344CB8AC3E}">
        <p14:creationId xmlns:p14="http://schemas.microsoft.com/office/powerpoint/2010/main" val="287868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latin typeface="Arial" pitchFamily="34" charset="0"/>
            </a:endParaRPr>
          </a:p>
        </p:txBody>
      </p:sp>
      <p:sp>
        <p:nvSpPr>
          <p:cNvPr id="98308" name="Slide Number Placeholder 3"/>
          <p:cNvSpPr>
            <a:spLocks noGrp="1"/>
          </p:cNvSpPr>
          <p:nvPr>
            <p:ph type="sldNum" sz="quarter" idx="5"/>
          </p:nvPr>
        </p:nvSpPr>
        <p:spPr>
          <a:noFill/>
        </p:spPr>
        <p:txBody>
          <a:bodyPr/>
          <a:lstStyle/>
          <a:p>
            <a:fld id="{9F157E9F-19AE-42EE-87B5-95FB636CF728}"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0039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latin typeface="Arial" pitchFamily="34" charset="0"/>
            </a:endParaRPr>
          </a:p>
        </p:txBody>
      </p:sp>
      <p:sp>
        <p:nvSpPr>
          <p:cNvPr id="99332" name="Slide Number Placeholder 3"/>
          <p:cNvSpPr>
            <a:spLocks noGrp="1"/>
          </p:cNvSpPr>
          <p:nvPr>
            <p:ph type="sldNum" sz="quarter" idx="5"/>
          </p:nvPr>
        </p:nvSpPr>
        <p:spPr>
          <a:noFill/>
        </p:spPr>
        <p:txBody>
          <a:bodyPr/>
          <a:lstStyle/>
          <a:p>
            <a:fld id="{B22FB784-0552-4EA9-8E4C-92B962A43C7D}"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8628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latin typeface="Arial" pitchFamily="34" charset="0"/>
            </a:endParaRPr>
          </a:p>
        </p:txBody>
      </p:sp>
      <p:sp>
        <p:nvSpPr>
          <p:cNvPr id="100356" name="Slide Number Placeholder 3"/>
          <p:cNvSpPr>
            <a:spLocks noGrp="1"/>
          </p:cNvSpPr>
          <p:nvPr>
            <p:ph type="sldNum" sz="quarter" idx="5"/>
          </p:nvPr>
        </p:nvSpPr>
        <p:spPr>
          <a:noFill/>
        </p:spPr>
        <p:txBody>
          <a:bodyPr/>
          <a:lstStyle/>
          <a:p>
            <a:fld id="{C1164C77-C338-4C71-98DF-390A49D1478F}"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98799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15</a:t>
            </a:fld>
            <a:endParaRPr lang="en-US"/>
          </a:p>
        </p:txBody>
      </p:sp>
    </p:spTree>
    <p:extLst>
      <p:ext uri="{BB962C8B-B14F-4D97-AF65-F5344CB8AC3E}">
        <p14:creationId xmlns:p14="http://schemas.microsoft.com/office/powerpoint/2010/main" val="143450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17</a:t>
            </a:fld>
            <a:endParaRPr lang="en-US"/>
          </a:p>
        </p:txBody>
      </p:sp>
    </p:spTree>
    <p:extLst>
      <p:ext uri="{BB962C8B-B14F-4D97-AF65-F5344CB8AC3E}">
        <p14:creationId xmlns:p14="http://schemas.microsoft.com/office/powerpoint/2010/main" val="176627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18</a:t>
            </a:fld>
            <a:endParaRPr lang="en-US"/>
          </a:p>
        </p:txBody>
      </p:sp>
    </p:spTree>
    <p:extLst>
      <p:ext uri="{BB962C8B-B14F-4D97-AF65-F5344CB8AC3E}">
        <p14:creationId xmlns:p14="http://schemas.microsoft.com/office/powerpoint/2010/main" val="272810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1380" name="Slide Number Placeholder 3"/>
          <p:cNvSpPr>
            <a:spLocks noGrp="1"/>
          </p:cNvSpPr>
          <p:nvPr>
            <p:ph type="sldNum" sz="quarter" idx="5"/>
          </p:nvPr>
        </p:nvSpPr>
        <p:spPr>
          <a:noFill/>
        </p:spPr>
        <p:txBody>
          <a:bodyPr/>
          <a:lstStyle/>
          <a:p>
            <a:fld id="{ECE2A7BD-C499-4077-B99C-0F7930C6BE0D}"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4526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DAD804B9-44AF-464F-A2AC-68B4B258F45D}"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32662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latin typeface="Arial" pitchFamily="34" charset="0"/>
            </a:endParaRPr>
          </a:p>
        </p:txBody>
      </p:sp>
      <p:sp>
        <p:nvSpPr>
          <p:cNvPr id="91140" name="Slide Number Placeholder 3"/>
          <p:cNvSpPr>
            <a:spLocks noGrp="1"/>
          </p:cNvSpPr>
          <p:nvPr>
            <p:ph type="sldNum" sz="quarter" idx="5"/>
          </p:nvPr>
        </p:nvSpPr>
        <p:spPr>
          <a:noFill/>
        </p:spPr>
        <p:txBody>
          <a:bodyPr/>
          <a:lstStyle/>
          <a:p>
            <a:fld id="{F5AE0014-92B7-470A-B012-95E15D49DC93}"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61102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DAD804B9-44AF-464F-A2AC-68B4B258F45D}"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57704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23</a:t>
            </a:fld>
            <a:endParaRPr lang="en-US"/>
          </a:p>
        </p:txBody>
      </p:sp>
    </p:spTree>
    <p:extLst>
      <p:ext uri="{BB962C8B-B14F-4D97-AF65-F5344CB8AC3E}">
        <p14:creationId xmlns:p14="http://schemas.microsoft.com/office/powerpoint/2010/main" val="1468590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24</a:t>
            </a:fld>
            <a:endParaRPr lang="en-US"/>
          </a:p>
        </p:txBody>
      </p:sp>
    </p:spTree>
    <p:extLst>
      <p:ext uri="{BB962C8B-B14F-4D97-AF65-F5344CB8AC3E}">
        <p14:creationId xmlns:p14="http://schemas.microsoft.com/office/powerpoint/2010/main" val="182030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Arial" pitchFamily="34" charset="0"/>
              </a:rPr>
              <a:t>Remember to ask yourself the why, what, how, when, and where questions to ensure that you are delivering a vivid picture of the event to the reader</a:t>
            </a:r>
          </a:p>
        </p:txBody>
      </p:sp>
      <p:sp>
        <p:nvSpPr>
          <p:cNvPr id="103428" name="Slide Number Placeholder 3"/>
          <p:cNvSpPr>
            <a:spLocks noGrp="1"/>
          </p:cNvSpPr>
          <p:nvPr>
            <p:ph type="sldNum" sz="quarter" idx="5"/>
          </p:nvPr>
        </p:nvSpPr>
        <p:spPr>
          <a:noFill/>
        </p:spPr>
        <p:txBody>
          <a:bodyPr/>
          <a:lstStyle/>
          <a:p>
            <a:fld id="{9205E48D-4275-476C-A9F9-C72CD186377C}"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39412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smtClean="0">
                <a:latin typeface="Arial" pitchFamily="34" charset="0"/>
              </a:rPr>
              <a:t>Successful essays are engaging, well organized, easy to read, and structurally sound.</a:t>
            </a:r>
          </a:p>
        </p:txBody>
      </p:sp>
      <p:sp>
        <p:nvSpPr>
          <p:cNvPr id="104452" name="Slide Number Placeholder 3"/>
          <p:cNvSpPr>
            <a:spLocks noGrp="1"/>
          </p:cNvSpPr>
          <p:nvPr>
            <p:ph type="sldNum" sz="quarter" idx="5"/>
          </p:nvPr>
        </p:nvSpPr>
        <p:spPr>
          <a:noFill/>
        </p:spPr>
        <p:txBody>
          <a:bodyPr/>
          <a:lstStyle/>
          <a:p>
            <a:fld id="{ACE5E2B5-53F1-41D5-A394-814576E503CD}"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3262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latin typeface="Arial" pitchFamily="34" charset="0"/>
            </a:endParaRPr>
          </a:p>
        </p:txBody>
      </p:sp>
      <p:sp>
        <p:nvSpPr>
          <p:cNvPr id="105476" name="Slide Number Placeholder 3"/>
          <p:cNvSpPr>
            <a:spLocks noGrp="1"/>
          </p:cNvSpPr>
          <p:nvPr>
            <p:ph type="sldNum" sz="quarter" idx="5"/>
          </p:nvPr>
        </p:nvSpPr>
        <p:spPr>
          <a:noFill/>
        </p:spPr>
        <p:txBody>
          <a:bodyPr/>
          <a:lstStyle/>
          <a:p>
            <a:fld id="{B2A47523-4F8B-46A4-9594-EC85728EF995}"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51308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latin typeface="Arial" pitchFamily="34" charset="0"/>
            </a:endParaRPr>
          </a:p>
        </p:txBody>
      </p:sp>
      <p:sp>
        <p:nvSpPr>
          <p:cNvPr id="108548" name="Slide Number Placeholder 3"/>
          <p:cNvSpPr>
            <a:spLocks noGrp="1"/>
          </p:cNvSpPr>
          <p:nvPr>
            <p:ph type="sldNum" sz="quarter" idx="5"/>
          </p:nvPr>
        </p:nvSpPr>
        <p:spPr>
          <a:noFill/>
        </p:spPr>
        <p:txBody>
          <a:bodyPr/>
          <a:lstStyle/>
          <a:p>
            <a:fld id="{6CAF3ADE-7DEE-4157-B03C-3DE08500334D}"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77664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9572" name="Slide Number Placeholder 3"/>
          <p:cNvSpPr>
            <a:spLocks noGrp="1"/>
          </p:cNvSpPr>
          <p:nvPr>
            <p:ph type="sldNum" sz="quarter" idx="5"/>
          </p:nvPr>
        </p:nvSpPr>
        <p:spPr>
          <a:noFill/>
        </p:spPr>
        <p:txBody>
          <a:bodyPr/>
          <a:lstStyle/>
          <a:p>
            <a:fld id="{B30D2701-FBDC-473D-AE53-CC112395BBF3}"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582633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latin typeface="Arial" pitchFamily="34" charset="0"/>
            </a:endParaRPr>
          </a:p>
        </p:txBody>
      </p:sp>
      <p:sp>
        <p:nvSpPr>
          <p:cNvPr id="110596" name="Slide Number Placeholder 3"/>
          <p:cNvSpPr>
            <a:spLocks noGrp="1"/>
          </p:cNvSpPr>
          <p:nvPr>
            <p:ph type="sldNum" sz="quarter" idx="5"/>
          </p:nvPr>
        </p:nvSpPr>
        <p:spPr>
          <a:noFill/>
        </p:spPr>
        <p:txBody>
          <a:bodyPr/>
          <a:lstStyle/>
          <a:p>
            <a:fld id="{617FF3DC-5668-4427-AEDC-3B69817213DB}"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497433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latin typeface="Arial" pitchFamily="34" charset="0"/>
            </a:endParaRPr>
          </a:p>
        </p:txBody>
      </p:sp>
      <p:sp>
        <p:nvSpPr>
          <p:cNvPr id="111620" name="Slide Number Placeholder 3"/>
          <p:cNvSpPr>
            <a:spLocks noGrp="1"/>
          </p:cNvSpPr>
          <p:nvPr>
            <p:ph type="sldNum" sz="quarter" idx="5"/>
          </p:nvPr>
        </p:nvSpPr>
        <p:spPr>
          <a:noFill/>
        </p:spPr>
        <p:txBody>
          <a:bodyPr/>
          <a:lstStyle/>
          <a:p>
            <a:fld id="{4F023680-84A6-4F26-AC73-39D83A98C2FA}"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5891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pitchFamily="34" charset="0"/>
            </a:endParaRPr>
          </a:p>
        </p:txBody>
      </p:sp>
      <p:sp>
        <p:nvSpPr>
          <p:cNvPr id="92164" name="Slide Number Placeholder 3"/>
          <p:cNvSpPr>
            <a:spLocks noGrp="1"/>
          </p:cNvSpPr>
          <p:nvPr>
            <p:ph type="sldNum" sz="quarter" idx="5"/>
          </p:nvPr>
        </p:nvSpPr>
        <p:spPr>
          <a:noFill/>
        </p:spPr>
        <p:txBody>
          <a:bodyPr/>
          <a:lstStyle/>
          <a:p>
            <a:fld id="{99F738A0-980C-46CE-874A-963B8E0EB83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23717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F0DA8EC4-37B2-4BA4-9B93-769F98B2A93A}"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03709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24888"/>
            <a:ext cx="2971800" cy="454025"/>
          </a:xfrm>
          <a:prstGeom prst="rect">
            <a:avLst/>
          </a:prstGeom>
          <a:noFill/>
          <a:ln w="9525">
            <a:noFill/>
            <a:miter lim="800000"/>
            <a:headEnd/>
            <a:tailEnd/>
          </a:ln>
        </p:spPr>
        <p:txBody>
          <a:bodyPr anchor="b"/>
          <a:lstStyle/>
          <a:p>
            <a:pPr algn="r"/>
            <a:fld id="{A375B70A-7D8D-4C9D-9D3A-C7403272EA30}" type="slidenum">
              <a:rPr lang="en-US" sz="1200"/>
              <a:pPr algn="r"/>
              <a:t>34</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dirty="0" smtClean="0">
              <a:latin typeface="Arial" pitchFamily="34" charset="0"/>
            </a:endParaRPr>
          </a:p>
          <a:p>
            <a:r>
              <a:rPr lang="en-US" dirty="0" smtClean="0">
                <a:latin typeface="Arial" pitchFamily="34" charset="0"/>
              </a:rPr>
              <a:t>	</a:t>
            </a:r>
          </a:p>
          <a:p>
            <a:pPr eaLnBrk="1" hangingPunct="1"/>
            <a:endParaRPr lang="en-US" dirty="0" smtClean="0">
              <a:latin typeface="Arial" pitchFamily="34" charset="0"/>
            </a:endParaRPr>
          </a:p>
        </p:txBody>
      </p:sp>
    </p:spTree>
    <p:extLst>
      <p:ext uri="{BB962C8B-B14F-4D97-AF65-F5344CB8AC3E}">
        <p14:creationId xmlns:p14="http://schemas.microsoft.com/office/powerpoint/2010/main" val="319960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latin typeface="Arial" pitchFamily="34" charset="0"/>
            </a:endParaRPr>
          </a:p>
        </p:txBody>
      </p:sp>
      <p:sp>
        <p:nvSpPr>
          <p:cNvPr id="114692" name="Slide Number Placeholder 3"/>
          <p:cNvSpPr txBox="1">
            <a:spLocks noGrp="1"/>
          </p:cNvSpPr>
          <p:nvPr/>
        </p:nvSpPr>
        <p:spPr bwMode="auto">
          <a:xfrm>
            <a:off x="3884613" y="8624888"/>
            <a:ext cx="2971800" cy="454025"/>
          </a:xfrm>
          <a:prstGeom prst="rect">
            <a:avLst/>
          </a:prstGeom>
          <a:noFill/>
          <a:ln w="9525">
            <a:noFill/>
            <a:miter lim="800000"/>
            <a:headEnd/>
            <a:tailEnd/>
          </a:ln>
        </p:spPr>
        <p:txBody>
          <a:bodyPr anchor="b"/>
          <a:lstStyle/>
          <a:p>
            <a:pPr algn="r"/>
            <a:fld id="{40F3E55D-FDEE-4186-A0F7-C770424FD87C}" type="slidenum">
              <a:rPr lang="en-US" sz="1200"/>
              <a:pPr algn="r"/>
              <a:t>35</a:t>
            </a:fld>
            <a:endParaRPr lang="en-US" sz="1200"/>
          </a:p>
        </p:txBody>
      </p:sp>
    </p:spTree>
    <p:extLst>
      <p:ext uri="{BB962C8B-B14F-4D97-AF65-F5344CB8AC3E}">
        <p14:creationId xmlns:p14="http://schemas.microsoft.com/office/powerpoint/2010/main" val="3133998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5716" name="Slide Number Placeholder 3"/>
          <p:cNvSpPr>
            <a:spLocks noGrp="1"/>
          </p:cNvSpPr>
          <p:nvPr>
            <p:ph type="sldNum" sz="quarter" idx="5"/>
          </p:nvPr>
        </p:nvSpPr>
        <p:spPr>
          <a:noFill/>
        </p:spPr>
        <p:txBody>
          <a:bodyPr/>
          <a:lstStyle/>
          <a:p>
            <a:fld id="{315BEDB3-11ED-493E-87BD-95D35DC406E9}"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88296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16740" name="Slide Number Placeholder 3"/>
          <p:cNvSpPr>
            <a:spLocks noGrp="1"/>
          </p:cNvSpPr>
          <p:nvPr>
            <p:ph type="sldNum" sz="quarter" idx="5"/>
          </p:nvPr>
        </p:nvSpPr>
        <p:spPr>
          <a:noFill/>
        </p:spPr>
        <p:txBody>
          <a:bodyPr/>
          <a:lstStyle/>
          <a:p>
            <a:fld id="{B1BC3EED-38CF-4372-A6F1-7CF874FB54E1}"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32238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39</a:t>
            </a:fld>
            <a:endParaRPr lang="en-US"/>
          </a:p>
        </p:txBody>
      </p:sp>
    </p:spTree>
    <p:extLst>
      <p:ext uri="{BB962C8B-B14F-4D97-AF65-F5344CB8AC3E}">
        <p14:creationId xmlns:p14="http://schemas.microsoft.com/office/powerpoint/2010/main" val="1269749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7764" name="Slide Number Placeholder 3"/>
          <p:cNvSpPr>
            <a:spLocks noGrp="1"/>
          </p:cNvSpPr>
          <p:nvPr>
            <p:ph type="sldNum" sz="quarter" idx="5"/>
          </p:nvPr>
        </p:nvSpPr>
        <p:spPr>
          <a:noFill/>
        </p:spPr>
        <p:txBody>
          <a:bodyPr/>
          <a:lstStyle/>
          <a:p>
            <a:fld id="{D126D84B-D9F4-4DFC-83E0-5335B9836E88}"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24931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41</a:t>
            </a:fld>
            <a:endParaRPr lang="en-US"/>
          </a:p>
        </p:txBody>
      </p:sp>
    </p:spTree>
    <p:extLst>
      <p:ext uri="{BB962C8B-B14F-4D97-AF65-F5344CB8AC3E}">
        <p14:creationId xmlns:p14="http://schemas.microsoft.com/office/powerpoint/2010/main" val="92609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18788" name="Slide Number Placeholder 3"/>
          <p:cNvSpPr>
            <a:spLocks noGrp="1"/>
          </p:cNvSpPr>
          <p:nvPr>
            <p:ph type="sldNum" sz="quarter" idx="5"/>
          </p:nvPr>
        </p:nvSpPr>
        <p:spPr>
          <a:noFill/>
        </p:spPr>
        <p:txBody>
          <a:bodyPr/>
          <a:lstStyle/>
          <a:p>
            <a:fld id="{D4F302C8-2793-4ED9-B243-47FC7EAD0185}"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57216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43</a:t>
            </a:fld>
            <a:endParaRPr lang="en-US"/>
          </a:p>
        </p:txBody>
      </p:sp>
    </p:spTree>
    <p:extLst>
      <p:ext uri="{BB962C8B-B14F-4D97-AF65-F5344CB8AC3E}">
        <p14:creationId xmlns:p14="http://schemas.microsoft.com/office/powerpoint/2010/main" val="405390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a:t>
            </a:fld>
            <a:endParaRPr lang="en-US"/>
          </a:p>
        </p:txBody>
      </p:sp>
    </p:spTree>
    <p:extLst>
      <p:ext uri="{BB962C8B-B14F-4D97-AF65-F5344CB8AC3E}">
        <p14:creationId xmlns:p14="http://schemas.microsoft.com/office/powerpoint/2010/main" val="386593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44</a:t>
            </a:fld>
            <a:endParaRPr lang="en-US"/>
          </a:p>
        </p:txBody>
      </p:sp>
    </p:spTree>
    <p:extLst>
      <p:ext uri="{BB962C8B-B14F-4D97-AF65-F5344CB8AC3E}">
        <p14:creationId xmlns:p14="http://schemas.microsoft.com/office/powerpoint/2010/main" val="2537299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B47AE493-23BD-4218-8BCF-B4C45A8AB9B8}"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071060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0"/>
              </a:spcBef>
            </a:pPr>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BB7EDAF4-38FA-48C5-A9A1-F51ED9DA676F}"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18391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5D240D18-2845-4A54-8F69-F026C364BA94}"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044231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49</a:t>
            </a:fld>
            <a:endParaRPr lang="en-US"/>
          </a:p>
        </p:txBody>
      </p:sp>
    </p:spTree>
    <p:extLst>
      <p:ext uri="{BB962C8B-B14F-4D97-AF65-F5344CB8AC3E}">
        <p14:creationId xmlns:p14="http://schemas.microsoft.com/office/powerpoint/2010/main" val="164190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C5C754B-C30F-4E23-A57B-897460EFB3A5}" type="slidenum">
              <a:rPr lang="en-US" smtClean="0"/>
              <a:pPr>
                <a:defRPr/>
              </a:pPr>
              <a:t>51</a:t>
            </a:fld>
            <a:endParaRPr lang="en-US"/>
          </a:p>
        </p:txBody>
      </p:sp>
    </p:spTree>
    <p:extLst>
      <p:ext uri="{BB962C8B-B14F-4D97-AF65-F5344CB8AC3E}">
        <p14:creationId xmlns:p14="http://schemas.microsoft.com/office/powerpoint/2010/main" val="4180367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29028" name="Slide Number Placeholder 3"/>
          <p:cNvSpPr>
            <a:spLocks noGrp="1"/>
          </p:cNvSpPr>
          <p:nvPr>
            <p:ph type="sldNum" sz="quarter" idx="5"/>
          </p:nvPr>
        </p:nvSpPr>
        <p:spPr>
          <a:noFill/>
        </p:spPr>
        <p:txBody>
          <a:bodyPr/>
          <a:lstStyle/>
          <a:p>
            <a:fld id="{C5073D38-D075-4408-9236-AD1A740D12DF}"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294167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80A55326-1523-47D7-82D7-4A3923065BBD}"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784310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131076" name="Slide Number Placeholder 3"/>
          <p:cNvSpPr>
            <a:spLocks noGrp="1"/>
          </p:cNvSpPr>
          <p:nvPr>
            <p:ph type="sldNum" sz="quarter" idx="5"/>
          </p:nvPr>
        </p:nvSpPr>
        <p:spPr>
          <a:noFill/>
        </p:spPr>
        <p:txBody>
          <a:bodyPr/>
          <a:lstStyle/>
          <a:p>
            <a:fld id="{97A8D9F6-1974-4876-8F3A-3365A627B1CE}" type="slidenum">
              <a:rPr lang="en-US" smtClean="0">
                <a:latin typeface="Arial" pitchFamily="34" charset="0"/>
                <a:cs typeface="Arial" pitchFamily="34" charset="0"/>
              </a:rPr>
              <a:pPr/>
              <a:t>55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374791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dirty="0" smtClean="0">
                <a:latin typeface="Arial" pitchFamily="34" charset="0"/>
              </a:rPr>
              <a:t>Many credential programs require a passing score of all three subtests before acceptance into the program.  Plan in advance for taking the test, wait time for the results, and another opportunity to retake a subtest if needed.</a:t>
            </a:r>
          </a:p>
          <a:p>
            <a:r>
              <a:rPr lang="en-US" dirty="0" smtClean="0">
                <a:latin typeface="Arial" pitchFamily="34" charset="0"/>
              </a:rPr>
              <a:t>When scheduling a subset or subsets, ask yourself “What can I reasonably manage in 5 hours?”</a:t>
            </a:r>
          </a:p>
          <a:p>
            <a:r>
              <a:rPr lang="en-US" dirty="0" smtClean="0">
                <a:latin typeface="Arial" pitchFamily="34" charset="0"/>
              </a:rPr>
              <a:t>When choosing a test location, ask if any of your colleagues are planning to take the exam and where…a friendly face goes a long way to settling nerves</a:t>
            </a:r>
          </a:p>
        </p:txBody>
      </p:sp>
      <p:sp>
        <p:nvSpPr>
          <p:cNvPr id="132100" name="Slide Number Placeholder 3"/>
          <p:cNvSpPr>
            <a:spLocks noGrp="1"/>
          </p:cNvSpPr>
          <p:nvPr>
            <p:ph type="sldNum" sz="quarter" idx="5"/>
          </p:nvPr>
        </p:nvSpPr>
        <p:spPr>
          <a:noFill/>
        </p:spPr>
        <p:txBody>
          <a:bodyPr/>
          <a:lstStyle/>
          <a:p>
            <a:fld id="{F5E0BB1E-7BB0-42F2-9B74-B141046C028C}"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7965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p>
            <a:fld id="{09B5AB29-E6E9-4D03-9A45-AB9B39DD50AA}"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561784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marL="228600" indent="-228600">
              <a:buFont typeface="Calibri" pitchFamily="34" charset="0"/>
              <a:buAutoNum type="arabicPeriod"/>
            </a:pPr>
            <a:r>
              <a:rPr lang="en-US" dirty="0" smtClean="0">
                <a:latin typeface="Arial" pitchFamily="34" charset="0"/>
              </a:rPr>
              <a:t>Even if you have an idea about the test location, make sure that you are familiar with alternate routes and available parking areas.</a:t>
            </a:r>
          </a:p>
          <a:p>
            <a:pPr marL="228600" indent="-228600">
              <a:buFont typeface="Calibri" pitchFamily="34" charset="0"/>
              <a:buAutoNum type="arabicPeriod"/>
            </a:pPr>
            <a:r>
              <a:rPr lang="en-US" dirty="0" smtClean="0">
                <a:latin typeface="Arial" pitchFamily="34" charset="0"/>
              </a:rPr>
              <a:t>Give your brain a break, let it all soak in.  </a:t>
            </a:r>
          </a:p>
          <a:p>
            <a:pPr marL="228600" indent="-228600">
              <a:buFont typeface="Calibri" pitchFamily="34" charset="0"/>
              <a:buAutoNum type="arabicPeriod"/>
            </a:pPr>
            <a:r>
              <a:rPr lang="en-US" dirty="0" smtClean="0">
                <a:latin typeface="Arial" pitchFamily="34" charset="0"/>
              </a:rPr>
              <a:t>Be your best for the test</a:t>
            </a:r>
          </a:p>
          <a:p>
            <a:pPr marL="228600" indent="-228600">
              <a:buFont typeface="Calibri" pitchFamily="34" charset="0"/>
              <a:buAutoNum type="arabicPeriod"/>
            </a:pPr>
            <a:r>
              <a:rPr lang="en-US" dirty="0" smtClean="0">
                <a:latin typeface="Arial" pitchFamily="34" charset="0"/>
              </a:rPr>
              <a:t>Make sure to eat breakfast on test day-I promise that your stomach will choose that quiet test time to make it’s need known</a:t>
            </a:r>
          </a:p>
        </p:txBody>
      </p:sp>
      <p:sp>
        <p:nvSpPr>
          <p:cNvPr id="133124" name="Slide Number Placeholder 3"/>
          <p:cNvSpPr>
            <a:spLocks noGrp="1"/>
          </p:cNvSpPr>
          <p:nvPr>
            <p:ph type="sldNum" sz="quarter" idx="5"/>
          </p:nvPr>
        </p:nvSpPr>
        <p:spPr>
          <a:noFill/>
        </p:spPr>
        <p:txBody>
          <a:bodyPr/>
          <a:lstStyle/>
          <a:p>
            <a:fld id="{B3B6331F-E60C-449C-AF31-4A87FDC5C76C}" type="slidenum">
              <a:rPr lang="en-US" smtClean="0">
                <a:latin typeface="Arial" pitchFamily="34" charset="0"/>
                <a:cs typeface="Arial" pitchFamily="34" charset="0"/>
              </a:rPr>
              <a:pPr/>
              <a:t>57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12468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C253540C-9142-4E8E-B4DE-B64D66F87B76}"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2504366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39268" name="Slide Number Placeholder 3"/>
          <p:cNvSpPr>
            <a:spLocks noGrp="1"/>
          </p:cNvSpPr>
          <p:nvPr>
            <p:ph type="sldNum" sz="quarter" idx="5"/>
          </p:nvPr>
        </p:nvSpPr>
        <p:spPr>
          <a:noFill/>
        </p:spPr>
        <p:txBody>
          <a:bodyPr/>
          <a:lstStyle/>
          <a:p>
            <a:fld id="{0997FEF0-106B-4B68-A79E-3DF6010DB9CE}" type="slidenum">
              <a:rPr lang="en-US" smtClean="0">
                <a:latin typeface="Arial" pitchFamily="34" charset="0"/>
                <a:cs typeface="Arial" pitchFamily="34" charset="0"/>
              </a:rPr>
              <a:pPr/>
              <a:t>59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423301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8DB10396-A576-4162-99FC-8BC647F4410A}" type="slidenum">
              <a:rPr lang="en-US" smtClean="0">
                <a:latin typeface="Arial" pitchFamily="34" charset="0"/>
                <a:cs typeface="Arial" pitchFamily="34" charset="0"/>
              </a:rPr>
              <a:pPr/>
              <a:t>60</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63537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latin typeface="Arial" pitchFamily="34" charset="0"/>
            </a:endParaRPr>
          </a:p>
        </p:txBody>
      </p:sp>
      <p:sp>
        <p:nvSpPr>
          <p:cNvPr id="93188" name="Slide Number Placeholder 3"/>
          <p:cNvSpPr>
            <a:spLocks noGrp="1"/>
          </p:cNvSpPr>
          <p:nvPr>
            <p:ph type="sldNum" sz="quarter" idx="5"/>
          </p:nvPr>
        </p:nvSpPr>
        <p:spPr>
          <a:noFill/>
        </p:spPr>
        <p:txBody>
          <a:bodyPr/>
          <a:lstStyle/>
          <a:p>
            <a:fld id="{F6BEBF38-6D7B-4189-B92F-B53FCC1DECB0}"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149917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latin typeface="Arial" pitchFamily="34" charset="0"/>
            </a:endParaRPr>
          </a:p>
        </p:txBody>
      </p:sp>
      <p:sp>
        <p:nvSpPr>
          <p:cNvPr id="94212" name="Slide Number Placeholder 3"/>
          <p:cNvSpPr>
            <a:spLocks noGrp="1"/>
          </p:cNvSpPr>
          <p:nvPr>
            <p:ph type="sldNum" sz="quarter" idx="5"/>
          </p:nvPr>
        </p:nvSpPr>
        <p:spPr>
          <a:noFill/>
        </p:spPr>
        <p:txBody>
          <a:bodyPr/>
          <a:lstStyle/>
          <a:p>
            <a:fld id="{B90C4CA1-69EE-43A8-81B4-441E6EA45017}"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9763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latin typeface="Arial" pitchFamily="34" charset="0"/>
            </a:endParaRPr>
          </a:p>
        </p:txBody>
      </p:sp>
      <p:sp>
        <p:nvSpPr>
          <p:cNvPr id="95236" name="Slide Number Placeholder 3"/>
          <p:cNvSpPr>
            <a:spLocks noGrp="1"/>
          </p:cNvSpPr>
          <p:nvPr>
            <p:ph type="sldNum" sz="quarter" idx="5"/>
          </p:nvPr>
        </p:nvSpPr>
        <p:spPr>
          <a:noFill/>
        </p:spPr>
        <p:txBody>
          <a:bodyPr/>
          <a:lstStyle/>
          <a:p>
            <a:fld id="{67579E69-9D8D-4732-B2D0-4C789A3E2E71}"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385501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latin typeface="Arial" pitchFamily="34" charset="0"/>
            </a:endParaRPr>
          </a:p>
        </p:txBody>
      </p:sp>
      <p:sp>
        <p:nvSpPr>
          <p:cNvPr id="96260" name="Slide Number Placeholder 3"/>
          <p:cNvSpPr>
            <a:spLocks noGrp="1"/>
          </p:cNvSpPr>
          <p:nvPr>
            <p:ph type="sldNum" sz="quarter" idx="5"/>
          </p:nvPr>
        </p:nvSpPr>
        <p:spPr>
          <a:noFill/>
        </p:spPr>
        <p:txBody>
          <a:bodyPr/>
          <a:lstStyle/>
          <a:p>
            <a:fld id="{5BA00E16-D5B4-4D1B-8827-D713620DCC6B}"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extLst>
      <p:ext uri="{BB962C8B-B14F-4D97-AF65-F5344CB8AC3E}">
        <p14:creationId xmlns:p14="http://schemas.microsoft.com/office/powerpoint/2010/main" val="414024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81BFB9D-9A9A-49CB-88F3-FC9E916FB0FE}"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DABFC6-8012-4EC8-92BC-DD72EF8C5F03}"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DBDD1D7-4A26-439C-A4CE-B190F65E8E07}"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2552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84625" y="1600200"/>
            <a:ext cx="25527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84625" y="3938588"/>
            <a:ext cx="25527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1BE0497C-4F8B-4522-922D-B01761F4AE58}"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6E8D1052-2423-45F8-80E2-110827AA5A5B}" type="slidenum">
              <a:rPr lang="en-US" altLang="en-US"/>
              <a:pPr>
                <a:defRPr/>
              </a:pPr>
              <a:t>‹#›</a:t>
            </a:fld>
            <a:endParaRPr lang="en-US"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1BFB9D-9A9A-49CB-88F3-FC9E916FB0F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828914"/>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709541-FD94-45EB-A245-2CF228D970A0}" type="slidenum">
              <a:rPr lang="en-US" smtClean="0"/>
              <a:pPr>
                <a:defRPr/>
              </a:pPr>
              <a:t>‹#›</a:t>
            </a:fld>
            <a:endParaRPr lang="en-US"/>
          </a:p>
        </p:txBody>
      </p:sp>
    </p:spTree>
    <p:extLst>
      <p:ext uri="{BB962C8B-B14F-4D97-AF65-F5344CB8AC3E}">
        <p14:creationId xmlns:p14="http://schemas.microsoft.com/office/powerpoint/2010/main" val="2748735691"/>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F118A1-6D36-413C-808C-6EBC80428C64}"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979522"/>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9A1246-2E73-40FD-8DAE-A2875B10F2FC}" type="slidenum">
              <a:rPr lang="en-US" smtClean="0"/>
              <a:pPr>
                <a:defRPr/>
              </a:pPr>
              <a:t>‹#›</a:t>
            </a:fld>
            <a:endParaRPr lang="en-US"/>
          </a:p>
        </p:txBody>
      </p:sp>
    </p:spTree>
    <p:extLst>
      <p:ext uri="{BB962C8B-B14F-4D97-AF65-F5344CB8AC3E}">
        <p14:creationId xmlns:p14="http://schemas.microsoft.com/office/powerpoint/2010/main" val="3783240536"/>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6791DAF-EA93-4EEC-B72D-10753830CFEE}" type="slidenum">
              <a:rPr lang="en-US" smtClean="0"/>
              <a:pPr>
                <a:defRPr/>
              </a:pPr>
              <a:t>‹#›</a:t>
            </a:fld>
            <a:endParaRPr lang="en-US"/>
          </a:p>
        </p:txBody>
      </p:sp>
    </p:spTree>
    <p:extLst>
      <p:ext uri="{BB962C8B-B14F-4D97-AF65-F5344CB8AC3E}">
        <p14:creationId xmlns:p14="http://schemas.microsoft.com/office/powerpoint/2010/main" val="484175913"/>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B7B0D40-FFBB-4CD0-B16C-52259AA2D979}" type="slidenum">
              <a:rPr lang="en-US" smtClean="0"/>
              <a:pPr>
                <a:defRPr/>
              </a:pPr>
              <a:t>‹#›</a:t>
            </a:fld>
            <a:endParaRPr lang="en-US"/>
          </a:p>
        </p:txBody>
      </p:sp>
    </p:spTree>
    <p:extLst>
      <p:ext uri="{BB962C8B-B14F-4D97-AF65-F5344CB8AC3E}">
        <p14:creationId xmlns:p14="http://schemas.microsoft.com/office/powerpoint/2010/main" val="3776332210"/>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709541-FD94-45EB-A245-2CF228D970A0}" type="slidenum">
              <a:rPr lang="en-US"/>
              <a:pPr>
                <a:defRPr/>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EC594DC6-AAC5-445E-B710-D9958AC323DC}" type="slidenum">
              <a:rPr lang="en-US" smtClean="0"/>
              <a:pPr>
                <a:defRPr/>
              </a:pPr>
              <a:t>‹#›</a:t>
            </a:fld>
            <a:endParaRPr lang="en-US"/>
          </a:p>
        </p:txBody>
      </p:sp>
    </p:spTree>
    <p:extLst>
      <p:ext uri="{BB962C8B-B14F-4D97-AF65-F5344CB8AC3E}">
        <p14:creationId xmlns:p14="http://schemas.microsoft.com/office/powerpoint/2010/main" val="994620593"/>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3A8783B-9DA2-4F7D-AE35-E4FCA22098DD}" type="slidenum">
              <a:rPr lang="en-US" smtClean="0"/>
              <a:pPr>
                <a:defRPr/>
              </a:pPr>
              <a:t>‹#›</a:t>
            </a:fld>
            <a:endParaRPr lang="en-US"/>
          </a:p>
        </p:txBody>
      </p:sp>
    </p:spTree>
    <p:extLst>
      <p:ext uri="{BB962C8B-B14F-4D97-AF65-F5344CB8AC3E}">
        <p14:creationId xmlns:p14="http://schemas.microsoft.com/office/powerpoint/2010/main" val="166805929"/>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2DFF90-2DFA-40C5-B491-3BD25B84FE1B}" type="slidenum">
              <a:rPr lang="en-US" smtClean="0"/>
              <a:pPr>
                <a:defRPr/>
              </a:pPr>
              <a:t>‹#›</a:t>
            </a:fld>
            <a:endParaRPr lang="en-US"/>
          </a:p>
        </p:txBody>
      </p:sp>
    </p:spTree>
    <p:extLst>
      <p:ext uri="{BB962C8B-B14F-4D97-AF65-F5344CB8AC3E}">
        <p14:creationId xmlns:p14="http://schemas.microsoft.com/office/powerpoint/2010/main" val="1317530049"/>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DABFC6-8012-4EC8-92BC-DD72EF8C5F03}" type="slidenum">
              <a:rPr lang="en-US" smtClean="0"/>
              <a:pPr>
                <a:defRPr/>
              </a:pPr>
              <a:t>‹#›</a:t>
            </a:fld>
            <a:endParaRPr lang="en-US"/>
          </a:p>
        </p:txBody>
      </p:sp>
    </p:spTree>
    <p:extLst>
      <p:ext uri="{BB962C8B-B14F-4D97-AF65-F5344CB8AC3E}">
        <p14:creationId xmlns:p14="http://schemas.microsoft.com/office/powerpoint/2010/main" val="2275795021"/>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BDD1D7-4A26-439C-A4CE-B190F65E8E07}" type="slidenum">
              <a:rPr lang="en-US" smtClean="0"/>
              <a:pPr>
                <a:defRPr/>
              </a:pPr>
              <a:t>‹#›</a:t>
            </a:fld>
            <a:endParaRPr lang="en-US"/>
          </a:p>
        </p:txBody>
      </p:sp>
    </p:spTree>
    <p:extLst>
      <p:ext uri="{BB962C8B-B14F-4D97-AF65-F5344CB8AC3E}">
        <p14:creationId xmlns:p14="http://schemas.microsoft.com/office/powerpoint/2010/main" val="3273842081"/>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6E8D1052-2423-45F8-80E2-110827AA5A5B}" type="slidenum">
              <a:rPr lang="en-US" altLang="en-US"/>
              <a:pPr>
                <a:defRPr/>
              </a:pPr>
              <a:t>‹#›</a:t>
            </a:fld>
            <a:endParaRPr lang="en-US" altLang="en-US"/>
          </a:p>
        </p:txBody>
      </p:sp>
    </p:spTree>
    <p:extLst>
      <p:ext uri="{BB962C8B-B14F-4D97-AF65-F5344CB8AC3E}">
        <p14:creationId xmlns:p14="http://schemas.microsoft.com/office/powerpoint/2010/main" val="10133983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0F118A1-6D36-413C-808C-6EBC80428C64}"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09A1246-2E73-40FD-8DAE-A2875B10F2FC}"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6791DAF-EA93-4EEC-B72D-10753830CFE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9B7B0D40-FFBB-4CD0-B16C-52259AA2D979}"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C594DC6-AAC5-445E-B710-D9958AC323DC}"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3A8783B-9DA2-4F7D-AE35-E4FCA22098D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42DFF90-2DFA-40C5-B491-3BD25B84FE1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alphaModFix amt="85000"/>
            <a:duotone>
              <a:schemeClr val="bg2">
                <a:shade val="82000"/>
                <a:satMod val="115000"/>
              </a:schemeClr>
              <a:schemeClr val="bg2">
                <a:tint val="90000"/>
                <a:satMod val="135000"/>
              </a:schemeClr>
            </a:duotone>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B104416B-397F-4526-9DE8-40594FEFF7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84" r:id="rId13"/>
  </p:sldLayoutIdLst>
  <p:transition spd="slow">
    <p:fade/>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104416B-397F-4526-9DE8-40594FEFF70B}"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31480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spd="slow">
    <p:fade/>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hyperlink" Target="http://www.ctcexams.nesinc.com/prepare.as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0.xml"/><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hyperlink" Target="http://www.ctcexams.nesinc.com/"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0.xml"/><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hyperlink" Target="http://www.ocde.us/Leadership/Pages/California-Subject-Examinations-for-Teachers-(CSET)-Test-Prep-Series.aspx" TargetMode="External"/><Relationship Id="rId2" Type="http://schemas.openxmlformats.org/officeDocument/2006/relationships/notesSlide" Target="../notesSlides/notesSlide51.xml"/><Relationship Id="rId1" Type="http://schemas.openxmlformats.org/officeDocument/2006/relationships/slideLayout" Target="../slideLayouts/slideLayout15.xml"/><Relationship Id="rId5" Type="http://schemas.openxmlformats.org/officeDocument/2006/relationships/hyperlink" Target="http://www.ctcexams.nesinc.com/prepare.asp" TargetMode="External"/><Relationship Id="rId4" Type="http://schemas.openxmlformats.org/officeDocument/2006/relationships/hyperlink" Target="http://ocw.uci.edu/collections/california_subject_examination_for_teachers__preparation_resource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tcexams.nesinc.com/index.asp" TargetMode="External"/><Relationship Id="rId2" Type="http://schemas.openxmlformats.org/officeDocument/2006/relationships/notesSlide" Target="../notesSlides/notesSlide52.xml"/><Relationship Id="rId1" Type="http://schemas.openxmlformats.org/officeDocument/2006/relationships/slideLayout" Target="../slideLayouts/slideLayout20.xml"/><Relationship Id="rId4" Type="http://schemas.openxmlformats.org/officeDocument/2006/relationships/image" Target="../media/image2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381000"/>
            <a:ext cx="9144000" cy="3657600"/>
          </a:xfrm>
        </p:spPr>
        <p:txBody>
          <a:bodyPr>
            <a:normAutofit fontScale="90000"/>
          </a:bodyPr>
          <a:lstStyle/>
          <a:p>
            <a:pPr algn="ctr" eaLnBrk="1" fontAlgn="auto" hangingPunct="1">
              <a:spcAft>
                <a:spcPts val="0"/>
              </a:spcAft>
              <a:defRPr/>
            </a:pPr>
            <a:r>
              <a:rPr lang="en-US" sz="9800" spc="600" dirty="0" smtClean="0">
                <a:latin typeface="Georgia" pitchFamily="18" charset="0"/>
              </a:rPr>
              <a:t>CBEST</a:t>
            </a:r>
            <a:br>
              <a:rPr lang="en-US" sz="9800" spc="600" dirty="0" smtClean="0">
                <a:latin typeface="Georgia" pitchFamily="18" charset="0"/>
              </a:rPr>
            </a:br>
            <a:r>
              <a:rPr lang="en-US" sz="8800" dirty="0" smtClean="0">
                <a:latin typeface="Georgia" pitchFamily="18" charset="0"/>
              </a:rPr>
              <a:t/>
            </a:r>
            <a:br>
              <a:rPr lang="en-US" sz="8800" dirty="0" smtClean="0">
                <a:latin typeface="Georgia" pitchFamily="18" charset="0"/>
              </a:rPr>
            </a:br>
            <a:r>
              <a:rPr lang="en-US" sz="4400" dirty="0" smtClean="0">
                <a:solidFill>
                  <a:srgbClr val="CC3300"/>
                </a:solidFill>
                <a:latin typeface="Georgia" pitchFamily="18" charset="0"/>
              </a:rPr>
              <a:t>C</a:t>
            </a:r>
            <a:r>
              <a:rPr lang="en-US" sz="4400" dirty="0" smtClean="0">
                <a:solidFill>
                  <a:schemeClr val="accent5">
                    <a:lumMod val="50000"/>
                  </a:schemeClr>
                </a:solidFill>
                <a:latin typeface="Georgia" pitchFamily="18" charset="0"/>
              </a:rPr>
              <a:t>alifornia</a:t>
            </a:r>
            <a:r>
              <a:rPr lang="en-US" sz="4400" dirty="0" smtClean="0">
                <a:solidFill>
                  <a:schemeClr val="accent5">
                    <a:lumMod val="75000"/>
                  </a:schemeClr>
                </a:solidFill>
                <a:latin typeface="Georgia" pitchFamily="18" charset="0"/>
              </a:rPr>
              <a:t> </a:t>
            </a:r>
            <a:r>
              <a:rPr lang="en-US" sz="4400" dirty="0" smtClean="0">
                <a:solidFill>
                  <a:srgbClr val="CC3300"/>
                </a:solidFill>
                <a:latin typeface="Georgia" pitchFamily="18" charset="0"/>
              </a:rPr>
              <a:t>B</a:t>
            </a:r>
            <a:r>
              <a:rPr lang="en-US" sz="4400" dirty="0" smtClean="0">
                <a:solidFill>
                  <a:schemeClr val="accent5">
                    <a:lumMod val="50000"/>
                  </a:schemeClr>
                </a:solidFill>
                <a:latin typeface="Georgia" pitchFamily="18" charset="0"/>
              </a:rPr>
              <a:t>asic</a:t>
            </a:r>
            <a:r>
              <a:rPr lang="en-US" sz="4400" dirty="0" smtClean="0">
                <a:solidFill>
                  <a:schemeClr val="accent5">
                    <a:lumMod val="75000"/>
                  </a:schemeClr>
                </a:solidFill>
                <a:latin typeface="Georgia" pitchFamily="18" charset="0"/>
              </a:rPr>
              <a:t> </a:t>
            </a:r>
            <a:r>
              <a:rPr lang="en-US" sz="4400" dirty="0" smtClean="0">
                <a:solidFill>
                  <a:srgbClr val="CC3300"/>
                </a:solidFill>
                <a:latin typeface="Georgia" pitchFamily="18" charset="0"/>
              </a:rPr>
              <a:t>E</a:t>
            </a:r>
            <a:r>
              <a:rPr lang="en-US" sz="4400" dirty="0" smtClean="0">
                <a:solidFill>
                  <a:schemeClr val="accent5">
                    <a:lumMod val="50000"/>
                  </a:schemeClr>
                </a:solidFill>
                <a:latin typeface="Georgia" pitchFamily="18" charset="0"/>
              </a:rPr>
              <a:t>ducational</a:t>
            </a:r>
            <a:r>
              <a:rPr lang="en-US" sz="4400" dirty="0" smtClean="0">
                <a:solidFill>
                  <a:schemeClr val="accent5">
                    <a:lumMod val="75000"/>
                  </a:schemeClr>
                </a:solidFill>
                <a:latin typeface="Georgia" pitchFamily="18" charset="0"/>
              </a:rPr>
              <a:t> </a:t>
            </a:r>
            <a:r>
              <a:rPr lang="en-US" sz="4400" dirty="0" smtClean="0">
                <a:solidFill>
                  <a:srgbClr val="CC3300"/>
                </a:solidFill>
                <a:latin typeface="Georgia" pitchFamily="18" charset="0"/>
              </a:rPr>
              <a:t>S</a:t>
            </a:r>
            <a:r>
              <a:rPr lang="en-US" sz="4400" dirty="0" smtClean="0">
                <a:solidFill>
                  <a:schemeClr val="accent5">
                    <a:lumMod val="50000"/>
                  </a:schemeClr>
                </a:solidFill>
                <a:latin typeface="Georgia" pitchFamily="18" charset="0"/>
              </a:rPr>
              <a:t>kills</a:t>
            </a:r>
            <a:r>
              <a:rPr lang="en-US" sz="4400" dirty="0" smtClean="0">
                <a:solidFill>
                  <a:schemeClr val="accent5">
                    <a:lumMod val="75000"/>
                  </a:schemeClr>
                </a:solidFill>
                <a:latin typeface="Georgia" pitchFamily="18" charset="0"/>
              </a:rPr>
              <a:t> </a:t>
            </a:r>
            <a:r>
              <a:rPr lang="en-US" sz="4400" dirty="0" smtClean="0">
                <a:solidFill>
                  <a:srgbClr val="CC3300"/>
                </a:solidFill>
                <a:latin typeface="Georgia" pitchFamily="18" charset="0"/>
              </a:rPr>
              <a:t>T</a:t>
            </a:r>
            <a:r>
              <a:rPr lang="en-US" sz="4400" dirty="0" smtClean="0">
                <a:solidFill>
                  <a:schemeClr val="accent5">
                    <a:lumMod val="50000"/>
                  </a:schemeClr>
                </a:solidFill>
                <a:latin typeface="Georgia" pitchFamily="18" charset="0"/>
              </a:rPr>
              <a:t>est</a:t>
            </a:r>
            <a:r>
              <a:rPr lang="en-US" sz="4400" dirty="0" smtClean="0">
                <a:solidFill>
                  <a:schemeClr val="accent5">
                    <a:lumMod val="75000"/>
                  </a:schemeClr>
                </a:solidFill>
                <a:latin typeface="Georgia" pitchFamily="18" charset="0"/>
              </a:rPr>
              <a:t> </a:t>
            </a:r>
            <a:br>
              <a:rPr lang="en-US" sz="4400" dirty="0" smtClean="0">
                <a:solidFill>
                  <a:schemeClr val="accent5">
                    <a:lumMod val="75000"/>
                  </a:schemeClr>
                </a:solidFill>
                <a:latin typeface="Georgia" pitchFamily="18" charset="0"/>
              </a:rPr>
            </a:br>
            <a:r>
              <a:rPr lang="en-US" sz="4000" dirty="0" smtClean="0">
                <a:latin typeface="Georgia" pitchFamily="18" charset="0"/>
              </a:rPr>
              <a:t>	</a:t>
            </a:r>
          </a:p>
        </p:txBody>
      </p:sp>
      <p:sp>
        <p:nvSpPr>
          <p:cNvPr id="1031" name="TextBox 6"/>
          <p:cNvSpPr txBox="1">
            <a:spLocks noChangeArrowheads="1"/>
          </p:cNvSpPr>
          <p:nvPr/>
        </p:nvSpPr>
        <p:spPr bwMode="auto">
          <a:xfrm>
            <a:off x="304800" y="4800600"/>
            <a:ext cx="8610600" cy="1508105"/>
          </a:xfrm>
          <a:prstGeom prst="rect">
            <a:avLst/>
          </a:prstGeom>
          <a:noFill/>
          <a:ln w="9525">
            <a:noFill/>
            <a:miter lim="800000"/>
            <a:headEnd/>
            <a:tailEnd/>
          </a:ln>
        </p:spPr>
        <p:txBody>
          <a:bodyPr>
            <a:spAutoFit/>
          </a:bodyPr>
          <a:lstStyle/>
          <a:p>
            <a:pPr algn="ctr">
              <a:defRPr/>
            </a:pPr>
            <a:r>
              <a:rPr lang="en-US" sz="3600" dirty="0">
                <a:solidFill>
                  <a:schemeClr val="bg2">
                    <a:lumMod val="25000"/>
                  </a:schemeClr>
                </a:solidFill>
                <a:latin typeface="Georgia" pitchFamily="18" charset="0"/>
                <a:cs typeface="+mn-cs"/>
              </a:rPr>
              <a:t>Caren Bautista</a:t>
            </a:r>
          </a:p>
          <a:p>
            <a:pPr algn="ctr">
              <a:defRPr/>
            </a:pPr>
            <a:r>
              <a:rPr lang="en-US" sz="2800" dirty="0" smtClean="0">
                <a:solidFill>
                  <a:schemeClr val="accent1">
                    <a:lumMod val="75000"/>
                  </a:schemeClr>
                </a:solidFill>
                <a:latin typeface="Georgia" pitchFamily="18" charset="0"/>
                <a:cs typeface="+mn-cs"/>
              </a:rPr>
              <a:t>Center for Careers in Teaching</a:t>
            </a:r>
          </a:p>
          <a:p>
            <a:pPr algn="ctr">
              <a:defRPr/>
            </a:pPr>
            <a:r>
              <a:rPr lang="en-US" sz="2800" dirty="0" smtClean="0">
                <a:solidFill>
                  <a:schemeClr val="accent1">
                    <a:lumMod val="75000"/>
                  </a:schemeClr>
                </a:solidFill>
                <a:latin typeface="Georgia" pitchFamily="18" charset="0"/>
                <a:cs typeface="+mn-cs"/>
              </a:rPr>
              <a:t>California State University Fullerton</a:t>
            </a:r>
            <a:endParaRPr lang="en-US" sz="2800" dirty="0">
              <a:solidFill>
                <a:schemeClr val="accent1">
                  <a:lumMod val="75000"/>
                </a:schemeClr>
              </a:solidFill>
              <a:latin typeface="Georgia" pitchFamily="18" charset="0"/>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fontAlgn="auto" hangingPunct="1">
              <a:spcAft>
                <a:spcPts val="0"/>
              </a:spcAft>
              <a:defRPr/>
            </a:pPr>
            <a:endParaRPr lang="en-US"/>
          </a:p>
        </p:txBody>
      </p:sp>
      <p:pic>
        <p:nvPicPr>
          <p:cNvPr id="20483" name="Picture 3"/>
          <p:cNvPicPr>
            <a:picLocks noGrp="1" noChangeAspect="1" noChangeArrowheads="1"/>
          </p:cNvPicPr>
          <p:nvPr>
            <p:ph idx="1"/>
          </p:nvPr>
        </p:nvPicPr>
        <p:blipFill>
          <a:blip r:embed="rId3" cstate="print"/>
          <a:srcRect l="11252" t="17627" r="7782" b="12376"/>
          <a:stretch>
            <a:fillRect/>
          </a:stretch>
        </p:blipFill>
        <p:spPr>
          <a:xfrm>
            <a:off x="0" y="0"/>
            <a:ext cx="9144000" cy="6862763"/>
          </a:xfrm>
        </p:spPr>
      </p:pic>
      <p:sp>
        <p:nvSpPr>
          <p:cNvPr id="156676" name="Text Box 4"/>
          <p:cNvSpPr txBox="1">
            <a:spLocks noChangeArrowheads="1"/>
          </p:cNvSpPr>
          <p:nvPr/>
        </p:nvSpPr>
        <p:spPr bwMode="auto">
          <a:xfrm>
            <a:off x="5334000" y="6400800"/>
            <a:ext cx="3657600" cy="254000"/>
          </a:xfrm>
          <a:prstGeom prst="rect">
            <a:avLst/>
          </a:prstGeom>
          <a:noFill/>
          <a:ln w="9525">
            <a:noFill/>
            <a:miter lim="800000"/>
            <a:headEnd/>
            <a:tailEnd/>
          </a:ln>
          <a:effectLst/>
        </p:spPr>
        <p:txBody>
          <a:bodyPr>
            <a:spAutoFit/>
          </a:bodyPr>
          <a:lstStyle/>
          <a:p>
            <a:pPr algn="r">
              <a:defRPr/>
            </a:pPr>
            <a:r>
              <a:rPr lang="en-US" sz="1050" dirty="0">
                <a:solidFill>
                  <a:srgbClr val="CC3300"/>
                </a:solidFill>
                <a:latin typeface="Arial" charset="0"/>
                <a:cs typeface="+mn-cs"/>
              </a:rPr>
              <a:t>Downloaded from </a:t>
            </a:r>
            <a:r>
              <a:rPr lang="en-US" sz="1050" dirty="0" smtClean="0">
                <a:solidFill>
                  <a:srgbClr val="CC3300"/>
                </a:solidFill>
                <a:latin typeface="Arial" charset="0"/>
                <a:cs typeface="+mn-cs"/>
              </a:rPr>
              <a:t>www.ctcexams.nesinc.com</a:t>
            </a:r>
            <a:endParaRPr lang="en-US" sz="1050" dirty="0">
              <a:solidFill>
                <a:srgbClr val="CC3300"/>
              </a:solidFill>
              <a:latin typeface="Arial" charset="0"/>
              <a:cs typeface="+mn-cs"/>
            </a:endParaRPr>
          </a:p>
        </p:txBody>
      </p:sp>
      <p:sp>
        <p:nvSpPr>
          <p:cNvPr id="20485" name="Text Box 5"/>
          <p:cNvSpPr txBox="1">
            <a:spLocks noChangeArrowheads="1"/>
          </p:cNvSpPr>
          <p:nvPr/>
        </p:nvSpPr>
        <p:spPr bwMode="auto">
          <a:xfrm>
            <a:off x="0" y="2895600"/>
            <a:ext cx="43434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8" name="Oval 7"/>
          <p:cNvSpPr/>
          <p:nvPr/>
        </p:nvSpPr>
        <p:spPr>
          <a:xfrm>
            <a:off x="381000" y="3810000"/>
            <a:ext cx="3810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334000" y="4724400"/>
            <a:ext cx="2209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69613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2286000" y="0"/>
            <a:ext cx="4724400" cy="6397625"/>
          </a:xfrm>
          <a:prstGeom prst="rect">
            <a:avLst/>
          </a:prstGeom>
          <a:noFill/>
          <a:ln w="9525">
            <a:noFill/>
            <a:miter lim="800000"/>
            <a:headEnd/>
            <a:tailEnd/>
          </a:ln>
        </p:spPr>
      </p:pic>
      <p:sp>
        <p:nvSpPr>
          <p:cNvPr id="5" name="TextBox 4"/>
          <p:cNvSpPr txBox="1"/>
          <p:nvPr/>
        </p:nvSpPr>
        <p:spPr>
          <a:xfrm>
            <a:off x="5943600" y="6412614"/>
            <a:ext cx="3048000" cy="254000"/>
          </a:xfrm>
          <a:prstGeom prst="rect">
            <a:avLst/>
          </a:prstGeom>
          <a:noFill/>
        </p:spPr>
        <p:txBody>
          <a:bodyPr>
            <a:spAutoFit/>
          </a:bodyPr>
          <a:lstStyle/>
          <a:p>
            <a:pPr algn="r">
              <a:defRPr/>
            </a:pPr>
            <a:r>
              <a:rPr lang="en-US" sz="1050" dirty="0">
                <a:solidFill>
                  <a:schemeClr val="tx1">
                    <a:lumMod val="75000"/>
                    <a:lumOff val="25000"/>
                  </a:schemeClr>
                </a:solidFill>
                <a:latin typeface="Arial" charset="0"/>
                <a:cs typeface="+mn-cs"/>
              </a:rPr>
              <a:t>Downloaded from </a:t>
            </a:r>
            <a:r>
              <a:rPr lang="en-US" sz="1050" dirty="0" smtClean="0">
                <a:solidFill>
                  <a:schemeClr val="tx1">
                    <a:lumMod val="75000"/>
                    <a:lumOff val="25000"/>
                  </a:schemeClr>
                </a:solidFill>
                <a:latin typeface="Arial" charset="0"/>
                <a:cs typeface="+mn-cs"/>
              </a:rPr>
              <a:t>www.ctcexams.nesinc.com</a:t>
            </a:r>
            <a:endParaRPr lang="en-US" sz="1050" dirty="0">
              <a:solidFill>
                <a:schemeClr val="tx1">
                  <a:lumMod val="75000"/>
                  <a:lumOff val="25000"/>
                </a:schemeClr>
              </a:solidFill>
              <a:latin typeface="Arial" charset="0"/>
              <a:cs typeface="+mn-cs"/>
            </a:endParaRPr>
          </a:p>
        </p:txBody>
      </p:sp>
      <p:sp>
        <p:nvSpPr>
          <p:cNvPr id="6" name="Oval 5"/>
          <p:cNvSpPr/>
          <p:nvPr/>
        </p:nvSpPr>
        <p:spPr>
          <a:xfrm>
            <a:off x="2286000" y="5479311"/>
            <a:ext cx="1981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850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81000"/>
            <a:ext cx="8077200" cy="762000"/>
          </a:xfrm>
        </p:spPr>
        <p:txBody>
          <a:bodyPr>
            <a:normAutofit/>
          </a:bodyPr>
          <a:lstStyle/>
          <a:p>
            <a:pPr algn="ctr" eaLnBrk="1" fontAlgn="auto" hangingPunct="1">
              <a:spcAft>
                <a:spcPts val="0"/>
              </a:spcAft>
              <a:defRPr/>
            </a:pPr>
            <a:r>
              <a:rPr lang="en-US" sz="4000" dirty="0" smtClean="0">
                <a:solidFill>
                  <a:srgbClr val="CC3300"/>
                </a:solidFill>
              </a:rPr>
              <a:t>A Look at </a:t>
            </a:r>
            <a:r>
              <a:rPr lang="en-US" sz="4000" dirty="0">
                <a:solidFill>
                  <a:srgbClr val="CC3300"/>
                </a:solidFill>
              </a:rPr>
              <a:t>the Mathematics Section</a:t>
            </a:r>
          </a:p>
        </p:txBody>
      </p:sp>
      <p:sp>
        <p:nvSpPr>
          <p:cNvPr id="22533" name="Rectangle 3"/>
          <p:cNvSpPr>
            <a:spLocks noGrp="1" noChangeArrowheads="1"/>
          </p:cNvSpPr>
          <p:nvPr>
            <p:ph idx="1"/>
          </p:nvPr>
        </p:nvSpPr>
        <p:spPr>
          <a:xfrm>
            <a:off x="457200" y="2057400"/>
            <a:ext cx="8153400" cy="4006850"/>
          </a:xfrm>
        </p:spPr>
        <p:txBody>
          <a:bodyPr/>
          <a:lstStyle/>
          <a:p>
            <a:pPr eaLnBrk="1" hangingPunct="1"/>
            <a:r>
              <a:rPr lang="en-US" sz="3200" dirty="0" smtClean="0"/>
              <a:t>What does it test?</a:t>
            </a:r>
          </a:p>
          <a:p>
            <a:pPr lvl="1" eaLnBrk="1" hangingPunct="1"/>
            <a:r>
              <a:rPr lang="en-US" sz="3200" dirty="0" smtClean="0">
                <a:solidFill>
                  <a:schemeClr val="accent5">
                    <a:lumMod val="75000"/>
                  </a:schemeClr>
                </a:solidFill>
              </a:rPr>
              <a:t>Brush up on your basics – arithmetic, measurements, introductory algebra and introductory geometry</a:t>
            </a:r>
          </a:p>
          <a:p>
            <a:pPr eaLnBrk="1" hangingPunct="1"/>
            <a:r>
              <a:rPr lang="en-US" sz="3200" dirty="0" smtClean="0"/>
              <a:t>Most of the questions are presented as word problems.</a:t>
            </a:r>
          </a:p>
          <a:p>
            <a:pPr eaLnBrk="1" hangingPunct="1"/>
            <a:endParaRPr lang="en-US" sz="3200" dirty="0"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381000"/>
            <a:ext cx="7772400" cy="1143000"/>
          </a:xfrm>
        </p:spPr>
        <p:txBody>
          <a:bodyPr>
            <a:normAutofit fontScale="90000"/>
          </a:bodyPr>
          <a:lstStyle/>
          <a:p>
            <a:pPr algn="ctr" eaLnBrk="1" fontAlgn="auto" hangingPunct="1">
              <a:spcAft>
                <a:spcPts val="0"/>
              </a:spcAft>
              <a:defRPr/>
            </a:pPr>
            <a:r>
              <a:rPr lang="en-US" sz="4400" dirty="0">
                <a:solidFill>
                  <a:srgbClr val="CC3300"/>
                </a:solidFill>
              </a:rPr>
              <a:t>Major Math Skill Areas </a:t>
            </a:r>
            <a:br>
              <a:rPr lang="en-US" sz="4400" dirty="0">
                <a:solidFill>
                  <a:srgbClr val="CC3300"/>
                </a:solidFill>
              </a:rPr>
            </a:br>
            <a:endParaRPr lang="en-US" sz="4400" dirty="0">
              <a:solidFill>
                <a:srgbClr val="CC3300"/>
              </a:solidFill>
            </a:endParaRPr>
          </a:p>
        </p:txBody>
      </p:sp>
      <p:graphicFrame>
        <p:nvGraphicFramePr>
          <p:cNvPr id="99363" name="Group 35"/>
          <p:cNvGraphicFramePr>
            <a:graphicFrameLocks noGrp="1"/>
          </p:cNvGraphicFramePr>
          <p:nvPr/>
        </p:nvGraphicFramePr>
        <p:xfrm>
          <a:off x="838200" y="2133600"/>
          <a:ext cx="7467600" cy="3962400"/>
        </p:xfrm>
        <a:graphic>
          <a:graphicData uri="http://schemas.openxmlformats.org/drawingml/2006/table">
            <a:tbl>
              <a:tblPr/>
              <a:tblGrid>
                <a:gridCol w="1866900"/>
                <a:gridCol w="5600700"/>
              </a:tblGrid>
              <a:tr h="131753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35% of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Computation and problem solving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22342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30% of 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Estimation, measurement, and statistical principles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42144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35% of questions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Numerical and graphic relationships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9" name="Rectangle 1033"/>
          <p:cNvSpPr>
            <a:spLocks noGrp="1" noChangeArrowheads="1"/>
          </p:cNvSpPr>
          <p:nvPr>
            <p:ph type="title"/>
          </p:nvPr>
        </p:nvSpPr>
        <p:spPr/>
        <p:txBody>
          <a:bodyPr/>
          <a:lstStyle/>
          <a:p>
            <a:pPr eaLnBrk="1" fontAlgn="auto" hangingPunct="1">
              <a:spcAft>
                <a:spcPts val="0"/>
              </a:spcAft>
              <a:defRPr/>
            </a:pPr>
            <a:endParaRPr lang="en-US"/>
          </a:p>
        </p:txBody>
      </p:sp>
      <p:pic>
        <p:nvPicPr>
          <p:cNvPr id="24579" name="Picture 1032"/>
          <p:cNvPicPr>
            <a:picLocks noGrp="1" noChangeAspect="1" noChangeArrowheads="1"/>
          </p:cNvPicPr>
          <p:nvPr>
            <p:ph idx="1"/>
          </p:nvPr>
        </p:nvPicPr>
        <p:blipFill>
          <a:blip r:embed="rId3" cstate="print"/>
          <a:srcRect l="3810" t="18097" r="2856" b="31097"/>
          <a:stretch>
            <a:fillRect/>
          </a:stretch>
        </p:blipFill>
        <p:spPr>
          <a:xfrm>
            <a:off x="0" y="0"/>
            <a:ext cx="9144000" cy="6858000"/>
          </a:xfrm>
        </p:spPr>
      </p:pic>
      <p:sp>
        <p:nvSpPr>
          <p:cNvPr id="24580" name="Text Box 1029"/>
          <p:cNvSpPr txBox="1">
            <a:spLocks noChangeArrowheads="1"/>
          </p:cNvSpPr>
          <p:nvPr/>
        </p:nvSpPr>
        <p:spPr bwMode="auto">
          <a:xfrm>
            <a:off x="6400800" y="6088063"/>
            <a:ext cx="1828800" cy="457200"/>
          </a:xfrm>
          <a:prstGeom prst="rect">
            <a:avLst/>
          </a:prstGeom>
          <a:noFill/>
          <a:ln w="9525">
            <a:noFill/>
            <a:miter lim="800000"/>
            <a:headEnd/>
            <a:tailEnd/>
          </a:ln>
        </p:spPr>
        <p:txBody>
          <a:bodyPr>
            <a:spAutoFit/>
          </a:bodyPr>
          <a:lstStyle/>
          <a:p>
            <a:endParaRPr lang="en-US" sz="2400">
              <a:latin typeface="Times New Roman" pitchFamily="18" charset="0"/>
            </a:endParaRPr>
          </a:p>
        </p:txBody>
      </p:sp>
      <p:sp>
        <p:nvSpPr>
          <p:cNvPr id="24581" name="Text Box 1035"/>
          <p:cNvSpPr txBox="1">
            <a:spLocks noChangeArrowheads="1"/>
          </p:cNvSpPr>
          <p:nvPr/>
        </p:nvSpPr>
        <p:spPr bwMode="auto">
          <a:xfrm>
            <a:off x="304800" y="0"/>
            <a:ext cx="8458200" cy="646113"/>
          </a:xfrm>
          <a:prstGeom prst="rect">
            <a:avLst/>
          </a:prstGeom>
          <a:noFill/>
          <a:ln w="9525">
            <a:noFill/>
            <a:miter lim="800000"/>
            <a:headEnd/>
            <a:tailEnd/>
          </a:ln>
        </p:spPr>
        <p:txBody>
          <a:bodyPr>
            <a:spAutoFit/>
          </a:bodyPr>
          <a:lstStyle/>
          <a:p>
            <a:pPr algn="ctr">
              <a:spcBef>
                <a:spcPct val="50000"/>
              </a:spcBef>
            </a:pPr>
            <a:r>
              <a:rPr lang="en-US" sz="3600" b="1">
                <a:solidFill>
                  <a:srgbClr val="CC3300"/>
                </a:solidFill>
                <a:latin typeface="Century Gothic" pitchFamily="34" charset="0"/>
              </a:rPr>
              <a:t>Sample Math Practice Exam</a:t>
            </a:r>
            <a:r>
              <a:rPr lang="en-US" sz="3200" b="1">
                <a:solidFill>
                  <a:srgbClr val="CC3300"/>
                </a:solidFill>
                <a:latin typeface="Century Gothic" pitchFamily="34" charset="0"/>
              </a:rPr>
              <a:t> </a:t>
            </a:r>
          </a:p>
        </p:txBody>
      </p:sp>
      <p:sp>
        <p:nvSpPr>
          <p:cNvPr id="122892" name="Text Box 1036"/>
          <p:cNvSpPr txBox="1">
            <a:spLocks noChangeArrowheads="1"/>
          </p:cNvSpPr>
          <p:nvPr/>
        </p:nvSpPr>
        <p:spPr bwMode="auto">
          <a:xfrm>
            <a:off x="6096000" y="6629400"/>
            <a:ext cx="3048000" cy="254000"/>
          </a:xfrm>
          <a:prstGeom prst="rect">
            <a:avLst/>
          </a:prstGeom>
          <a:noFill/>
          <a:ln w="9525">
            <a:noFill/>
            <a:miter lim="800000"/>
            <a:headEnd/>
            <a:tailEnd/>
          </a:ln>
          <a:effectLst/>
        </p:spPr>
        <p:txBody>
          <a:bodyPr>
            <a:spAutoFit/>
          </a:bodyPr>
          <a:lstStyle/>
          <a:p>
            <a:pPr algn="r">
              <a:defRPr/>
            </a:pPr>
            <a:r>
              <a:rPr lang="en-US" sz="1050" dirty="0">
                <a:solidFill>
                  <a:srgbClr val="CC3300"/>
                </a:solidFill>
                <a:latin typeface="Arial" charset="0"/>
                <a:cs typeface="+mn-cs"/>
              </a:rPr>
              <a:t>Downloaded from </a:t>
            </a:r>
            <a:r>
              <a:rPr lang="en-US" sz="1050" dirty="0" smtClean="0">
                <a:solidFill>
                  <a:srgbClr val="CC3300"/>
                </a:solidFill>
                <a:latin typeface="Arial" charset="0"/>
                <a:cs typeface="+mn-cs"/>
              </a:rPr>
              <a:t>www.ctcexams.nesinc.com</a:t>
            </a:r>
            <a:endParaRPr lang="en-US" sz="1050" dirty="0">
              <a:solidFill>
                <a:srgbClr val="CC3300"/>
              </a:solidFill>
              <a:latin typeface="Arial" charset="0"/>
              <a:cs typeface="+mn-cs"/>
            </a:endParaRPr>
          </a:p>
        </p:txBody>
      </p:sp>
      <p:sp>
        <p:nvSpPr>
          <p:cNvPr id="7" name="TextBox 6"/>
          <p:cNvSpPr txBox="1">
            <a:spLocks noChangeArrowheads="1"/>
          </p:cNvSpPr>
          <p:nvPr/>
        </p:nvSpPr>
        <p:spPr bwMode="auto">
          <a:xfrm>
            <a:off x="1143000" y="6172200"/>
            <a:ext cx="2286000" cy="369888"/>
          </a:xfrm>
          <a:prstGeom prst="rect">
            <a:avLst/>
          </a:prstGeom>
          <a:noFill/>
          <a:ln w="9525">
            <a:noFill/>
            <a:miter lim="800000"/>
            <a:headEnd/>
            <a:tailEnd/>
          </a:ln>
        </p:spPr>
        <p:txBody>
          <a:bodyPr>
            <a:spAutoFit/>
          </a:bodyPr>
          <a:lstStyle/>
          <a:p>
            <a:r>
              <a:rPr lang="en-US">
                <a:solidFill>
                  <a:srgbClr val="CC3300"/>
                </a:solidFill>
              </a:rPr>
              <a:t>Correct answer: D</a:t>
            </a:r>
          </a:p>
        </p:txBody>
      </p:sp>
      <p:sp>
        <p:nvSpPr>
          <p:cNvPr id="8" name="Oval 7"/>
          <p:cNvSpPr/>
          <p:nvPr/>
        </p:nvSpPr>
        <p:spPr>
          <a:xfrm>
            <a:off x="990600" y="4495800"/>
            <a:ext cx="2514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038600" y="2362200"/>
            <a:ext cx="4267200" cy="3694113"/>
          </a:xfrm>
          <a:prstGeom prst="rect">
            <a:avLst/>
          </a:prstGeom>
          <a:noFill/>
        </p:spPr>
        <p:txBody>
          <a:bodyPr>
            <a:spAutoFit/>
          </a:bodyPr>
          <a:lstStyle/>
          <a:p>
            <a:pPr>
              <a:defRPr/>
            </a:pPr>
            <a:r>
              <a:rPr lang="en-US" dirty="0">
                <a:solidFill>
                  <a:schemeClr val="tx2">
                    <a:lumMod val="50000"/>
                  </a:schemeClr>
                </a:solidFill>
                <a:latin typeface="Arial" charset="0"/>
                <a:cs typeface="+mn-cs"/>
              </a:rPr>
              <a:t>Information provided: </a:t>
            </a:r>
          </a:p>
          <a:p>
            <a:pPr>
              <a:defRPr/>
            </a:pPr>
            <a:r>
              <a:rPr lang="en-US" dirty="0">
                <a:solidFill>
                  <a:schemeClr val="tx2">
                    <a:lumMod val="50000"/>
                  </a:schemeClr>
                </a:solidFill>
                <a:latin typeface="Arial" charset="0"/>
                <a:cs typeface="+mn-cs"/>
              </a:rPr>
              <a:t>5 feet 8 in (length of each piece of rope); 32 students</a:t>
            </a:r>
          </a:p>
          <a:p>
            <a:pPr>
              <a:defRPr/>
            </a:pPr>
            <a:endParaRPr lang="en-US" dirty="0">
              <a:solidFill>
                <a:schemeClr val="tx2">
                  <a:lumMod val="50000"/>
                </a:schemeClr>
              </a:solidFill>
              <a:latin typeface="Arial" charset="0"/>
              <a:cs typeface="+mn-cs"/>
            </a:endParaRPr>
          </a:p>
          <a:p>
            <a:pPr marL="342900" indent="-342900">
              <a:buFont typeface="+mj-lt"/>
              <a:buAutoNum type="arabicPeriod"/>
              <a:defRPr/>
            </a:pPr>
            <a:r>
              <a:rPr lang="en-US" dirty="0">
                <a:solidFill>
                  <a:schemeClr val="tx2">
                    <a:lumMod val="50000"/>
                  </a:schemeClr>
                </a:solidFill>
                <a:latin typeface="Arial" charset="0"/>
                <a:cs typeface="+mn-cs"/>
              </a:rPr>
              <a:t>Convert 5 feet 8 in. to # of inches</a:t>
            </a:r>
          </a:p>
          <a:p>
            <a:pPr marL="342900" indent="-342900">
              <a:buFont typeface="+mj-lt"/>
              <a:buAutoNum type="arabicPeriod"/>
              <a:defRPr/>
            </a:pPr>
            <a:r>
              <a:rPr lang="en-US" dirty="0">
                <a:solidFill>
                  <a:schemeClr val="tx2">
                    <a:lumMod val="50000"/>
                  </a:schemeClr>
                </a:solidFill>
                <a:latin typeface="Arial" charset="0"/>
                <a:cs typeface="+mn-cs"/>
              </a:rPr>
              <a:t>5 feet = 12 in x 5 = 60 inches + 8 inches = </a:t>
            </a:r>
            <a:r>
              <a:rPr lang="en-US" dirty="0">
                <a:solidFill>
                  <a:srgbClr val="C00000"/>
                </a:solidFill>
                <a:latin typeface="Arial" charset="0"/>
                <a:cs typeface="+mn-cs"/>
              </a:rPr>
              <a:t>68 inches</a:t>
            </a:r>
          </a:p>
          <a:p>
            <a:pPr marL="342900" indent="-342900">
              <a:buFont typeface="+mj-lt"/>
              <a:buAutoNum type="arabicPeriod"/>
              <a:defRPr/>
            </a:pPr>
            <a:r>
              <a:rPr lang="en-US" dirty="0">
                <a:solidFill>
                  <a:schemeClr val="tx2">
                    <a:lumMod val="50000"/>
                  </a:schemeClr>
                </a:solidFill>
                <a:latin typeface="Arial" charset="0"/>
                <a:cs typeface="+mn-cs"/>
              </a:rPr>
              <a:t>Multiply the # of inches by the # of students  </a:t>
            </a:r>
            <a:r>
              <a:rPr lang="en-US" dirty="0">
                <a:solidFill>
                  <a:srgbClr val="C00000"/>
                </a:solidFill>
                <a:latin typeface="Arial" charset="0"/>
                <a:cs typeface="+mn-cs"/>
              </a:rPr>
              <a:t>68 x 32 = 2176 inches</a:t>
            </a:r>
          </a:p>
          <a:p>
            <a:pPr marL="342900" indent="-342900">
              <a:buFont typeface="+mj-lt"/>
              <a:buAutoNum type="arabicPeriod"/>
              <a:defRPr/>
            </a:pPr>
            <a:r>
              <a:rPr lang="en-US" dirty="0">
                <a:solidFill>
                  <a:schemeClr val="tx2">
                    <a:lumMod val="50000"/>
                  </a:schemeClr>
                </a:solidFill>
                <a:latin typeface="Arial" charset="0"/>
                <a:cs typeface="+mn-cs"/>
              </a:rPr>
              <a:t>Divide the number of inches by 12(inches in a foot)  </a:t>
            </a:r>
          </a:p>
          <a:p>
            <a:pPr marL="800100" lvl="1" indent="-342900">
              <a:defRPr/>
            </a:pPr>
            <a:r>
              <a:rPr lang="en-US" dirty="0">
                <a:solidFill>
                  <a:srgbClr val="C00000"/>
                </a:solidFill>
                <a:latin typeface="Arial" charset="0"/>
                <a:cs typeface="+mn-cs"/>
              </a:rPr>
              <a:t>2176 ÷ 12=181 r4</a:t>
            </a:r>
          </a:p>
          <a:p>
            <a:pPr marL="342900" indent="-342900">
              <a:buFont typeface="+mj-lt"/>
              <a:buAutoNum type="arabicPeriod"/>
              <a:defRPr/>
            </a:pPr>
            <a:r>
              <a:rPr lang="en-US" dirty="0">
                <a:solidFill>
                  <a:schemeClr val="tx2">
                    <a:lumMod val="50000"/>
                  </a:schemeClr>
                </a:solidFill>
                <a:latin typeface="Arial" charset="0"/>
                <a:cs typeface="+mn-cs"/>
              </a:rPr>
              <a:t>Answer </a:t>
            </a:r>
            <a:r>
              <a:rPr lang="en-US" dirty="0">
                <a:solidFill>
                  <a:srgbClr val="C00000"/>
                </a:solidFill>
                <a:latin typeface="Arial" charset="0"/>
                <a:cs typeface="+mn-cs"/>
              </a:rPr>
              <a:t>181 feet 4 inches</a:t>
            </a:r>
          </a:p>
        </p:txBody>
      </p:sp>
    </p:spTree>
    <p:extLst>
      <p:ext uri="{BB962C8B-B14F-4D97-AF65-F5344CB8AC3E}">
        <p14:creationId xmlns:p14="http://schemas.microsoft.com/office/powerpoint/2010/main" val="1947757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2000"/>
                                        <p:tgtEl>
                                          <p:spTgt spid="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2000"/>
                                        <p:tgtEl>
                                          <p:spTgt spid="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2000"/>
                                        <p:tgtEl>
                                          <p:spTgt spid="9">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2000"/>
                                        <p:tgtEl>
                                          <p:spTgt spid="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2000"/>
                                        <p:tgtEl>
                                          <p:spTgt spid="9">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2000"/>
                                        <p:tgtEl>
                                          <p:spTgt spid="9">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2057400" y="87313"/>
            <a:ext cx="4724400" cy="6237287"/>
          </a:xfrm>
          <a:prstGeom prst="rect">
            <a:avLst/>
          </a:prstGeom>
          <a:noFill/>
          <a:ln w="9525">
            <a:noFill/>
            <a:miter lim="800000"/>
            <a:headEnd/>
            <a:tailEnd/>
          </a:ln>
        </p:spPr>
      </p:pic>
      <p:sp>
        <p:nvSpPr>
          <p:cNvPr id="3" name="Oval 2"/>
          <p:cNvSpPr/>
          <p:nvPr/>
        </p:nvSpPr>
        <p:spPr>
          <a:xfrm>
            <a:off x="2438400" y="3034709"/>
            <a:ext cx="1676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2282456" y="5105400"/>
            <a:ext cx="1524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4533900" y="6477042"/>
            <a:ext cx="4495800" cy="253916"/>
          </a:xfrm>
          <a:prstGeom prst="rect">
            <a:avLst/>
          </a:prstGeom>
          <a:noFill/>
        </p:spPr>
        <p:txBody>
          <a:bodyPr wrap="square">
            <a:spAutoFit/>
          </a:bodyPr>
          <a:lstStyle/>
          <a:p>
            <a:pPr algn="r">
              <a:defRPr/>
            </a:pPr>
            <a:r>
              <a:rPr lang="en-US" sz="1050" dirty="0">
                <a:solidFill>
                  <a:srgbClr val="CC3300"/>
                </a:solidFill>
                <a:latin typeface="Arial" charset="0"/>
                <a:cs typeface="+mn-cs"/>
              </a:rPr>
              <a:t>Downloaded from </a:t>
            </a:r>
            <a:r>
              <a:rPr lang="en-US" sz="1050" dirty="0" smtClean="0">
                <a:solidFill>
                  <a:srgbClr val="CC3300"/>
                </a:solidFill>
                <a:latin typeface="Arial" charset="0"/>
                <a:cs typeface="+mn-cs"/>
              </a:rPr>
              <a:t>www.ctcexams.nesinc.com</a:t>
            </a:r>
            <a:endParaRPr lang="en-US" sz="1050" dirty="0">
              <a:solidFill>
                <a:srgbClr val="CC3300"/>
              </a:solidFill>
              <a:latin typeface="Arial" charset="0"/>
              <a:cs typeface="+mn-cs"/>
            </a:endParaRPr>
          </a:p>
        </p:txBody>
      </p:sp>
      <p:sp>
        <p:nvSpPr>
          <p:cNvPr id="6" name="TextBox 5"/>
          <p:cNvSpPr txBox="1"/>
          <p:nvPr/>
        </p:nvSpPr>
        <p:spPr>
          <a:xfrm>
            <a:off x="4875028" y="2533059"/>
            <a:ext cx="2819400" cy="1384300"/>
          </a:xfrm>
          <a:prstGeom prst="rect">
            <a:avLst/>
          </a:prstGeom>
          <a:noFill/>
        </p:spPr>
        <p:txBody>
          <a:bodyPr>
            <a:spAutoFit/>
          </a:bodyPr>
          <a:lstStyle/>
          <a:p>
            <a:pPr>
              <a:defRPr/>
            </a:pPr>
            <a:r>
              <a:rPr lang="en-US" sz="1400" dirty="0">
                <a:latin typeface="Arial" charset="0"/>
                <a:cs typeface="+mn-cs"/>
              </a:rPr>
              <a:t>Information provided: bridge is 5 units long</a:t>
            </a:r>
          </a:p>
          <a:p>
            <a:pPr>
              <a:defRPr/>
            </a:pPr>
            <a:r>
              <a:rPr lang="en-US" sz="1400" dirty="0">
                <a:latin typeface="Arial" charset="0"/>
                <a:cs typeface="+mn-cs"/>
              </a:rPr>
              <a:t>Actual length divided by  # of units</a:t>
            </a:r>
          </a:p>
          <a:p>
            <a:pPr>
              <a:defRPr/>
            </a:pPr>
            <a:r>
              <a:rPr lang="en-US" sz="1400" dirty="0">
                <a:solidFill>
                  <a:srgbClr val="C00000"/>
                </a:solidFill>
                <a:latin typeface="Arial" charset="0"/>
                <a:cs typeface="+mn-cs"/>
              </a:rPr>
              <a:t>4200 ft. ÷ 5 = 840 feet</a:t>
            </a:r>
          </a:p>
          <a:p>
            <a:pPr>
              <a:defRPr/>
            </a:pPr>
            <a:r>
              <a:rPr lang="en-US" sz="1400" dirty="0">
                <a:latin typeface="Arial" charset="0"/>
                <a:cs typeface="+mn-cs"/>
              </a:rPr>
              <a:t>1 unit = 840 feet</a:t>
            </a:r>
          </a:p>
        </p:txBody>
      </p:sp>
    </p:spTree>
    <p:extLst>
      <p:ext uri="{BB962C8B-B14F-4D97-AF65-F5344CB8AC3E}">
        <p14:creationId xmlns:p14="http://schemas.microsoft.com/office/powerpoint/2010/main" val="37034182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4572000" cy="3785652"/>
          </a:xfrm>
          <a:prstGeom prst="rect">
            <a:avLst/>
          </a:prstGeom>
          <a:noFill/>
        </p:spPr>
        <p:txBody>
          <a:bodyPr wrap="square" rtlCol="0">
            <a:spAutoFit/>
          </a:bodyPr>
          <a:lstStyle/>
          <a:p>
            <a:r>
              <a:rPr lang="en-US" sz="2000" dirty="0"/>
              <a:t>Peter works 38 hours per week and earns $7.25 per </a:t>
            </a:r>
            <a:r>
              <a:rPr lang="en-US" sz="2000" dirty="0" smtClean="0"/>
              <a:t>hour. His </a:t>
            </a:r>
            <a:r>
              <a:rPr lang="en-US" sz="2000" dirty="0"/>
              <a:t>employer gives him a raise that increases his </a:t>
            </a:r>
            <a:r>
              <a:rPr lang="en-US" sz="2000" dirty="0" smtClean="0"/>
              <a:t>weekly gross </a:t>
            </a:r>
            <a:r>
              <a:rPr lang="en-US" sz="2000" dirty="0"/>
              <a:t>pay to $307.80. What is the increase in Peter's weekly</a:t>
            </a:r>
          </a:p>
          <a:p>
            <a:r>
              <a:rPr lang="en-US" sz="2000" dirty="0"/>
              <a:t>gross pay</a:t>
            </a:r>
            <a:r>
              <a:rPr lang="en-US" sz="2000" dirty="0" smtClean="0"/>
              <a:t>?</a:t>
            </a:r>
          </a:p>
          <a:p>
            <a:endParaRPr lang="en-US" sz="2000" dirty="0"/>
          </a:p>
          <a:p>
            <a:r>
              <a:rPr lang="en-US" sz="2000" dirty="0"/>
              <a:t>A. $ 32.30</a:t>
            </a:r>
          </a:p>
          <a:p>
            <a:r>
              <a:rPr lang="en-US" sz="2000" dirty="0"/>
              <a:t>B. $ 34.70</a:t>
            </a:r>
          </a:p>
          <a:p>
            <a:r>
              <a:rPr lang="en-US" sz="2000" dirty="0"/>
              <a:t>C. $ 42.46</a:t>
            </a:r>
          </a:p>
          <a:p>
            <a:r>
              <a:rPr lang="en-US" sz="2000" dirty="0"/>
              <a:t>D. $275.50</a:t>
            </a:r>
          </a:p>
          <a:p>
            <a:r>
              <a:rPr lang="en-US" sz="2000" dirty="0"/>
              <a:t>E. $300.55</a:t>
            </a:r>
          </a:p>
        </p:txBody>
      </p:sp>
      <p:sp>
        <p:nvSpPr>
          <p:cNvPr id="3" name="Oval 2"/>
          <p:cNvSpPr/>
          <p:nvPr/>
        </p:nvSpPr>
        <p:spPr>
          <a:xfrm>
            <a:off x="609600" y="2884081"/>
            <a:ext cx="1600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800" y="3138446"/>
            <a:ext cx="4191000" cy="923330"/>
          </a:xfrm>
          <a:prstGeom prst="rect">
            <a:avLst/>
          </a:prstGeom>
          <a:noFill/>
        </p:spPr>
        <p:txBody>
          <a:bodyPr wrap="square" rtlCol="0">
            <a:spAutoFit/>
          </a:bodyPr>
          <a:lstStyle/>
          <a:p>
            <a:r>
              <a:rPr lang="en-US" dirty="0" smtClean="0">
                <a:solidFill>
                  <a:srgbClr val="C00000"/>
                </a:solidFill>
              </a:rPr>
              <a:t>38 hours x $7.25 per hour = $275.50</a:t>
            </a:r>
          </a:p>
          <a:p>
            <a:endParaRPr lang="en-US" dirty="0">
              <a:solidFill>
                <a:srgbClr val="C00000"/>
              </a:solidFill>
            </a:endParaRPr>
          </a:p>
          <a:p>
            <a:r>
              <a:rPr lang="en-US" dirty="0" smtClean="0">
                <a:solidFill>
                  <a:srgbClr val="C00000"/>
                </a:solidFill>
              </a:rPr>
              <a:t>$307.80 – $275.50 = $32.30</a:t>
            </a:r>
            <a:endParaRPr lang="en-US" dirty="0">
              <a:solidFill>
                <a:srgbClr val="C00000"/>
              </a:solidFill>
            </a:endParaRPr>
          </a:p>
        </p:txBody>
      </p:sp>
    </p:spTree>
    <p:extLst>
      <p:ext uri="{BB962C8B-B14F-4D97-AF65-F5344CB8AC3E}">
        <p14:creationId xmlns:p14="http://schemas.microsoft.com/office/powerpoint/2010/main" val="37486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7543800" cy="900112"/>
          </a:xfrm>
        </p:spPr>
        <p:txBody>
          <a:bodyPr/>
          <a:lstStyle/>
          <a:p>
            <a:pPr algn="ctr" eaLnBrk="1" fontAlgn="auto" hangingPunct="1">
              <a:spcAft>
                <a:spcPts val="0"/>
              </a:spcAft>
              <a:defRPr/>
            </a:pPr>
            <a:r>
              <a:rPr lang="en-US" sz="4000" dirty="0" smtClean="0">
                <a:solidFill>
                  <a:srgbClr val="CC3300"/>
                </a:solidFill>
              </a:rPr>
              <a:t>The Writing Section</a:t>
            </a:r>
            <a:endParaRPr lang="en-US" sz="4000" dirty="0">
              <a:solidFill>
                <a:srgbClr val="CC3300"/>
              </a:solidFill>
            </a:endParaRPr>
          </a:p>
        </p:txBody>
      </p:sp>
      <p:sp>
        <p:nvSpPr>
          <p:cNvPr id="3" name="Content Placeholder 2"/>
          <p:cNvSpPr>
            <a:spLocks noGrp="1"/>
          </p:cNvSpPr>
          <p:nvPr>
            <p:ph idx="4294967295"/>
          </p:nvPr>
        </p:nvSpPr>
        <p:spPr>
          <a:xfrm>
            <a:off x="228600" y="1339645"/>
            <a:ext cx="8610600" cy="5486400"/>
          </a:xfrm>
        </p:spPr>
        <p:txBody>
          <a:bodyPr rtlCol="0">
            <a:normAutofit/>
          </a:bodyPr>
          <a:lstStyle/>
          <a:p>
            <a:pPr eaLnBrk="1" fontAlgn="auto" hangingPunct="1">
              <a:spcAft>
                <a:spcPts val="0"/>
              </a:spcAft>
              <a:buFont typeface="Wingdings" pitchFamily="2" charset="2"/>
              <a:buNone/>
              <a:defRPr/>
            </a:pPr>
            <a:r>
              <a:rPr lang="en-US" dirty="0" smtClean="0"/>
              <a:t>2 essays –</a:t>
            </a:r>
          </a:p>
          <a:p>
            <a:pPr eaLnBrk="1" fontAlgn="auto" hangingPunct="1">
              <a:spcAft>
                <a:spcPts val="0"/>
              </a:spcAft>
              <a:buFont typeface="Wingdings" pitchFamily="2" charset="2"/>
              <a:buNone/>
              <a:defRPr/>
            </a:pPr>
            <a:r>
              <a:rPr lang="en-US" dirty="0" smtClean="0"/>
              <a:t>	</a:t>
            </a:r>
            <a:r>
              <a:rPr lang="en-US" sz="2800" dirty="0" smtClean="0">
                <a:solidFill>
                  <a:srgbClr val="CC3300"/>
                </a:solidFill>
              </a:rPr>
              <a:t>Personal Experience -  the “Experience” essay</a:t>
            </a:r>
          </a:p>
          <a:p>
            <a:pPr eaLnBrk="1" fontAlgn="auto" hangingPunct="1">
              <a:spcAft>
                <a:spcPts val="0"/>
              </a:spcAft>
              <a:buFont typeface="Wingdings" pitchFamily="2" charset="2"/>
              <a:buNone/>
              <a:defRPr/>
            </a:pPr>
            <a:r>
              <a:rPr lang="en-US" dirty="0" smtClean="0"/>
              <a:t>	</a:t>
            </a:r>
            <a:r>
              <a:rPr lang="en-US" sz="2400" dirty="0" smtClean="0"/>
              <a:t>Topics include reminiscences about people or past events, situations at home, school, or in the community, current events and issues, observations about the media, hobbies, personal successes and accomplishments, changes the writer would like to see made, career choices, and the like.</a:t>
            </a:r>
          </a:p>
          <a:p>
            <a:pPr eaLnBrk="1" fontAlgn="auto" hangingPunct="1">
              <a:spcAft>
                <a:spcPts val="0"/>
              </a:spcAft>
              <a:buFont typeface="Wingdings" pitchFamily="2" charset="2"/>
              <a:buNone/>
              <a:defRPr/>
            </a:pPr>
            <a:endParaRPr lang="en-US" dirty="0" smtClean="0">
              <a:solidFill>
                <a:srgbClr val="CC3300"/>
              </a:solidFill>
            </a:endParaRPr>
          </a:p>
          <a:p>
            <a:pPr eaLnBrk="1" fontAlgn="auto" hangingPunct="1">
              <a:spcAft>
                <a:spcPts val="0"/>
              </a:spcAft>
              <a:buFont typeface="Wingdings" pitchFamily="2" charset="2"/>
              <a:buNone/>
              <a:defRPr/>
            </a:pPr>
            <a:r>
              <a:rPr lang="en-US" dirty="0" smtClean="0">
                <a:solidFill>
                  <a:srgbClr val="CC3300"/>
                </a:solidFill>
              </a:rPr>
              <a:t>	</a:t>
            </a:r>
            <a:r>
              <a:rPr lang="en-US" sz="2800" dirty="0" smtClean="0">
                <a:solidFill>
                  <a:srgbClr val="CC3300"/>
                </a:solidFill>
              </a:rPr>
              <a:t>Explanatory/Analytic -  the “Issue” essay</a:t>
            </a:r>
          </a:p>
          <a:p>
            <a:pPr eaLnBrk="1" fontAlgn="auto" hangingPunct="1">
              <a:spcAft>
                <a:spcPts val="0"/>
              </a:spcAft>
              <a:buFont typeface="Wingdings" pitchFamily="2" charset="2"/>
              <a:buNone/>
              <a:defRPr/>
            </a:pPr>
            <a:r>
              <a:rPr lang="en-US" sz="2800" dirty="0" smtClean="0"/>
              <a:t>	</a:t>
            </a:r>
            <a:r>
              <a:rPr lang="en-US" sz="2400" dirty="0" smtClean="0"/>
              <a:t>Calls on the writer to explain current issues and ideas, controversies, difficulties, or opinions.</a:t>
            </a:r>
            <a:endParaRPr lang="en-US" sz="2400" dirty="0"/>
          </a:p>
        </p:txBody>
      </p:sp>
      <p:sp>
        <p:nvSpPr>
          <p:cNvPr id="4" name="TextBox 3"/>
          <p:cNvSpPr txBox="1"/>
          <p:nvPr/>
        </p:nvSpPr>
        <p:spPr>
          <a:xfrm>
            <a:off x="4876800" y="6397741"/>
            <a:ext cx="4114800" cy="276225"/>
          </a:xfrm>
          <a:prstGeom prst="rect">
            <a:avLst/>
          </a:prstGeom>
          <a:noFill/>
        </p:spPr>
        <p:txBody>
          <a:bodyPr>
            <a:spAutoFit/>
          </a:bodyPr>
          <a:lstStyle/>
          <a:p>
            <a:pPr algn="r">
              <a:defRPr/>
            </a:pPr>
            <a:r>
              <a:rPr lang="en-US" sz="1200" dirty="0">
                <a:solidFill>
                  <a:schemeClr val="bg2">
                    <a:lumMod val="50000"/>
                    <a:lumOff val="50000"/>
                  </a:schemeClr>
                </a:solidFill>
                <a:latin typeface="Arial" charset="0"/>
                <a:cs typeface="+mn-cs"/>
              </a:rPr>
              <a:t>Barron’s  How to Prepare  for the CBEST 5</a:t>
            </a:r>
            <a:r>
              <a:rPr lang="en-US" sz="1200" baseline="30000" dirty="0">
                <a:solidFill>
                  <a:schemeClr val="bg2">
                    <a:lumMod val="50000"/>
                    <a:lumOff val="50000"/>
                  </a:schemeClr>
                </a:solidFill>
                <a:latin typeface="Arial" charset="0"/>
                <a:cs typeface="+mn-cs"/>
              </a:rPr>
              <a:t>th</a:t>
            </a:r>
            <a:r>
              <a:rPr lang="en-US" sz="1200" dirty="0">
                <a:solidFill>
                  <a:schemeClr val="bg2">
                    <a:lumMod val="50000"/>
                    <a:lumOff val="50000"/>
                  </a:schemeClr>
                </a:solidFill>
                <a:latin typeface="Arial" charset="0"/>
                <a:cs typeface="+mn-cs"/>
              </a:rPr>
              <a:t> ed.</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374" y="1465723"/>
            <a:ext cx="9151374" cy="5087477"/>
          </a:xfrm>
        </p:spPr>
        <p:txBody>
          <a:bodyPr rtlCol="0">
            <a:normAutofit/>
          </a:bodyPr>
          <a:lstStyle/>
          <a:p>
            <a:pPr marL="484188" indent="-457200" eaLnBrk="1" fontAlgn="auto" hangingPunct="1">
              <a:spcAft>
                <a:spcPts val="0"/>
              </a:spcAft>
              <a:buFont typeface="Wingdings" pitchFamily="2" charset="2"/>
              <a:buNone/>
              <a:defRPr/>
            </a:pPr>
            <a:r>
              <a:rPr lang="en-US" dirty="0" smtClean="0"/>
              <a:t> </a:t>
            </a:r>
            <a:r>
              <a:rPr lang="en-US" sz="2800" dirty="0" smtClean="0">
                <a:solidFill>
                  <a:srgbClr val="006666"/>
                </a:solidFill>
              </a:rPr>
              <a:t>Rhetorical Force </a:t>
            </a:r>
            <a:r>
              <a:rPr lang="en-US" sz="2800" dirty="0" smtClean="0"/>
              <a:t>– the clarity with which the central idea or point of view is stated and maintained; the coherence of the discussion and the quality of the writer’s ideas.</a:t>
            </a:r>
          </a:p>
          <a:p>
            <a:pPr marL="484188" indent="-457200" eaLnBrk="1" fontAlgn="auto" hangingPunct="1">
              <a:spcAft>
                <a:spcPts val="0"/>
              </a:spcAft>
              <a:buFont typeface="Wingdings" pitchFamily="2" charset="2"/>
              <a:buNone/>
              <a:defRPr/>
            </a:pPr>
            <a:endParaRPr lang="en-US" sz="2800" dirty="0" smtClean="0"/>
          </a:p>
          <a:p>
            <a:pPr marL="484188" indent="-457200" eaLnBrk="1" fontAlgn="auto" hangingPunct="1">
              <a:spcAft>
                <a:spcPts val="0"/>
              </a:spcAft>
              <a:buFont typeface="Wingdings" pitchFamily="2" charset="2"/>
              <a:buNone/>
              <a:defRPr/>
            </a:pPr>
            <a:r>
              <a:rPr lang="en-US" sz="2800" dirty="0" smtClean="0">
                <a:solidFill>
                  <a:srgbClr val="FF0000"/>
                </a:solidFill>
              </a:rPr>
              <a:t> </a:t>
            </a:r>
            <a:r>
              <a:rPr lang="en-US" sz="2800" dirty="0" smtClean="0">
                <a:solidFill>
                  <a:srgbClr val="006666"/>
                </a:solidFill>
              </a:rPr>
              <a:t>Organization</a:t>
            </a:r>
            <a:r>
              <a:rPr lang="en-US" sz="2800" dirty="0" smtClean="0">
                <a:solidFill>
                  <a:schemeClr val="accent5">
                    <a:lumMod val="75000"/>
                  </a:schemeClr>
                </a:solidFill>
              </a:rPr>
              <a:t> </a:t>
            </a:r>
            <a:r>
              <a:rPr lang="en-US" sz="2800" dirty="0" smtClean="0"/>
              <a:t>– the clarity of the writing and the logical sequence of the writer’s ideas.</a:t>
            </a:r>
          </a:p>
          <a:p>
            <a:pPr marL="484188" indent="-457200" eaLnBrk="1" fontAlgn="auto" hangingPunct="1">
              <a:spcAft>
                <a:spcPts val="0"/>
              </a:spcAft>
              <a:buFont typeface="Wingdings" pitchFamily="2" charset="2"/>
              <a:buNone/>
              <a:defRPr/>
            </a:pPr>
            <a:endParaRPr lang="en-US" sz="2800" dirty="0" smtClean="0"/>
          </a:p>
          <a:p>
            <a:pPr marL="484188" indent="-457200" eaLnBrk="1" fontAlgn="auto" hangingPunct="1">
              <a:spcAft>
                <a:spcPts val="0"/>
              </a:spcAft>
              <a:buFont typeface="Wingdings" pitchFamily="2" charset="2"/>
              <a:buNone/>
              <a:defRPr/>
            </a:pPr>
            <a:r>
              <a:rPr lang="en-US" sz="2800" dirty="0" smtClean="0">
                <a:solidFill>
                  <a:srgbClr val="FF0000"/>
                </a:solidFill>
              </a:rPr>
              <a:t> </a:t>
            </a:r>
            <a:r>
              <a:rPr lang="en-US" sz="2800" dirty="0" smtClean="0">
                <a:solidFill>
                  <a:srgbClr val="006666"/>
                </a:solidFill>
              </a:rPr>
              <a:t>Support and Development </a:t>
            </a:r>
            <a:r>
              <a:rPr lang="en-US" sz="2800" dirty="0" smtClean="0"/>
              <a:t>– the relevance, depth, and specificity of the supporting information.</a:t>
            </a:r>
          </a:p>
          <a:p>
            <a:pPr marL="484188" indent="-457200" eaLnBrk="1" fontAlgn="auto" hangingPunct="1">
              <a:spcAft>
                <a:spcPts val="0"/>
              </a:spcAft>
              <a:buFont typeface="Wingdings" pitchFamily="2" charset="2"/>
              <a:buNone/>
              <a:defRPr/>
            </a:pPr>
            <a:r>
              <a:rPr lang="en-US" sz="2800" dirty="0" smtClean="0">
                <a:solidFill>
                  <a:srgbClr val="FF0000"/>
                </a:solidFill>
              </a:rPr>
              <a:t> </a:t>
            </a:r>
            <a:endParaRPr lang="en-US" sz="2800" dirty="0"/>
          </a:p>
        </p:txBody>
      </p:sp>
      <p:sp>
        <p:nvSpPr>
          <p:cNvPr id="2" name="Title 1"/>
          <p:cNvSpPr>
            <a:spLocks noGrp="1"/>
          </p:cNvSpPr>
          <p:nvPr>
            <p:ph type="title" idx="4294967295"/>
          </p:nvPr>
        </p:nvSpPr>
        <p:spPr>
          <a:xfrm>
            <a:off x="876300" y="14748"/>
            <a:ext cx="7543800" cy="1450975"/>
          </a:xfrm>
        </p:spPr>
        <p:txBody>
          <a:bodyPr anchor="ctr">
            <a:normAutofit/>
          </a:bodyPr>
          <a:lstStyle/>
          <a:p>
            <a:pPr algn="ctr" eaLnBrk="1" fontAlgn="auto" hangingPunct="1">
              <a:spcAft>
                <a:spcPts val="0"/>
              </a:spcAft>
              <a:defRPr/>
            </a:pPr>
            <a:r>
              <a:rPr lang="en-US" sz="4400" dirty="0" smtClean="0">
                <a:solidFill>
                  <a:srgbClr val="CC3300"/>
                </a:solidFill>
              </a:rPr>
              <a:t>How are the essays scored?</a:t>
            </a:r>
            <a:endParaRPr lang="en-US" sz="4400" dirty="0">
              <a:solidFill>
                <a:srgbClr val="CC3300"/>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9225"/>
            <a:ext cx="7543800" cy="1450975"/>
          </a:xfrm>
        </p:spPr>
        <p:txBody>
          <a:bodyPr anchor="ctr">
            <a:normAutofit/>
          </a:bodyPr>
          <a:lstStyle/>
          <a:p>
            <a:pPr algn="ctr"/>
            <a:r>
              <a:rPr lang="en-US" sz="4400" dirty="0">
                <a:solidFill>
                  <a:srgbClr val="CC3300"/>
                </a:solidFill>
              </a:rPr>
              <a:t>How are the essays scored?</a:t>
            </a:r>
            <a:endParaRPr lang="en-US" sz="4400" dirty="0"/>
          </a:p>
        </p:txBody>
      </p:sp>
      <p:sp>
        <p:nvSpPr>
          <p:cNvPr id="3" name="TextBox 2"/>
          <p:cNvSpPr txBox="1"/>
          <p:nvPr/>
        </p:nvSpPr>
        <p:spPr>
          <a:xfrm>
            <a:off x="228600" y="1371600"/>
            <a:ext cx="8763000" cy="4832092"/>
          </a:xfrm>
          <a:prstGeom prst="rect">
            <a:avLst/>
          </a:prstGeom>
          <a:noFill/>
        </p:spPr>
        <p:txBody>
          <a:bodyPr wrap="square" rtlCol="0">
            <a:spAutoFit/>
          </a:bodyPr>
          <a:lstStyle/>
          <a:p>
            <a:pPr marL="484188" indent="-457200" eaLnBrk="1" fontAlgn="auto" hangingPunct="1">
              <a:spcAft>
                <a:spcPts val="0"/>
              </a:spcAft>
              <a:buFont typeface="Wingdings" pitchFamily="2" charset="2"/>
              <a:buNone/>
              <a:defRPr/>
            </a:pPr>
            <a:r>
              <a:rPr lang="en-US" sz="2800" dirty="0">
                <a:solidFill>
                  <a:srgbClr val="006666"/>
                </a:solidFill>
                <a:latin typeface="+mn-lt"/>
              </a:rPr>
              <a:t>Usage</a:t>
            </a:r>
            <a:r>
              <a:rPr lang="en-US" sz="2800" dirty="0">
                <a:latin typeface="+mn-lt"/>
              </a:rPr>
              <a:t> – the extent to which the writing shows care and precision in word choice</a:t>
            </a:r>
            <a:r>
              <a:rPr lang="en-US" sz="2800" dirty="0" smtClean="0">
                <a:latin typeface="+mn-lt"/>
              </a:rPr>
              <a:t>.</a:t>
            </a:r>
          </a:p>
          <a:p>
            <a:pPr marL="484188" indent="-457200" eaLnBrk="1" fontAlgn="auto" hangingPunct="1">
              <a:spcAft>
                <a:spcPts val="0"/>
              </a:spcAft>
              <a:buFont typeface="Wingdings" pitchFamily="2" charset="2"/>
              <a:buNone/>
              <a:defRPr/>
            </a:pPr>
            <a:endParaRPr lang="en-US" sz="2800" dirty="0">
              <a:latin typeface="+mn-lt"/>
            </a:endParaRPr>
          </a:p>
          <a:p>
            <a:pPr marL="484188" indent="-457200" eaLnBrk="1" fontAlgn="auto" hangingPunct="1">
              <a:spcAft>
                <a:spcPts val="0"/>
              </a:spcAft>
              <a:buFont typeface="Wingdings" pitchFamily="2" charset="2"/>
              <a:buNone/>
              <a:defRPr/>
            </a:pPr>
            <a:r>
              <a:rPr lang="en-US" sz="2800" dirty="0">
                <a:solidFill>
                  <a:srgbClr val="FF0000"/>
                </a:solidFill>
                <a:latin typeface="+mn-lt"/>
              </a:rPr>
              <a:t> </a:t>
            </a:r>
            <a:r>
              <a:rPr lang="en-US" sz="2800" dirty="0">
                <a:solidFill>
                  <a:srgbClr val="006666"/>
                </a:solidFill>
                <a:latin typeface="+mn-lt"/>
              </a:rPr>
              <a:t>Structure and Conventions </a:t>
            </a:r>
            <a:r>
              <a:rPr lang="en-US" sz="2800" dirty="0">
                <a:latin typeface="+mn-lt"/>
              </a:rPr>
              <a:t>– the extent to which the writing is free of errors in syntax, paragraph structure, sentence structure, and mechanics (spelling, punctuation, and capitalization</a:t>
            </a:r>
            <a:r>
              <a:rPr lang="en-US" sz="2800" dirty="0" smtClean="0">
                <a:latin typeface="+mn-lt"/>
              </a:rPr>
              <a:t>)</a:t>
            </a:r>
          </a:p>
          <a:p>
            <a:pPr marL="484188" indent="-457200" eaLnBrk="1" fontAlgn="auto" hangingPunct="1">
              <a:spcAft>
                <a:spcPts val="0"/>
              </a:spcAft>
              <a:buFont typeface="Wingdings" pitchFamily="2" charset="2"/>
              <a:buNone/>
              <a:defRPr/>
            </a:pPr>
            <a:endParaRPr lang="en-US" sz="2800" dirty="0">
              <a:latin typeface="+mn-lt"/>
            </a:endParaRPr>
          </a:p>
          <a:p>
            <a:pPr marL="484188" indent="-457200" eaLnBrk="1" fontAlgn="auto" hangingPunct="1">
              <a:spcAft>
                <a:spcPts val="0"/>
              </a:spcAft>
              <a:buFont typeface="Wingdings" pitchFamily="2" charset="2"/>
              <a:buNone/>
              <a:defRPr/>
            </a:pPr>
            <a:r>
              <a:rPr lang="en-US" sz="2800" dirty="0">
                <a:latin typeface="+mn-lt"/>
              </a:rPr>
              <a:t> </a:t>
            </a:r>
            <a:r>
              <a:rPr lang="en-US" sz="2800" dirty="0">
                <a:solidFill>
                  <a:srgbClr val="006666"/>
                </a:solidFill>
                <a:latin typeface="+mn-lt"/>
              </a:rPr>
              <a:t>Appropriateness </a:t>
            </a:r>
            <a:r>
              <a:rPr lang="en-US" sz="2800" dirty="0">
                <a:latin typeface="+mn-lt"/>
              </a:rPr>
              <a:t>– the extent to which the writer addresses the topic and uses language and style appropriate to the given audience and purpose.</a:t>
            </a:r>
          </a:p>
        </p:txBody>
      </p:sp>
    </p:spTree>
    <p:extLst>
      <p:ext uri="{BB962C8B-B14F-4D97-AF65-F5344CB8AC3E}">
        <p14:creationId xmlns:p14="http://schemas.microsoft.com/office/powerpoint/2010/main" val="337883336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228600"/>
            <a:ext cx="8382000" cy="838200"/>
          </a:xfrm>
        </p:spPr>
        <p:txBody>
          <a:bodyPr>
            <a:normAutofit fontScale="90000"/>
          </a:bodyPr>
          <a:lstStyle/>
          <a:p>
            <a:pPr algn="ctr" eaLnBrk="1" fontAlgn="auto" hangingPunct="1">
              <a:spcAft>
                <a:spcPts val="0"/>
              </a:spcAft>
              <a:defRPr/>
            </a:pPr>
            <a:r>
              <a:rPr lang="en-US" sz="6000" dirty="0" smtClean="0">
                <a:solidFill>
                  <a:srgbClr val="CC3300"/>
                </a:solidFill>
              </a:rPr>
              <a:t>What is the CBEST?</a:t>
            </a:r>
            <a:endParaRPr lang="en-US" sz="6000" dirty="0">
              <a:solidFill>
                <a:srgbClr val="CC3300"/>
              </a:solidFill>
            </a:endParaRPr>
          </a:p>
        </p:txBody>
      </p:sp>
      <p:sp>
        <p:nvSpPr>
          <p:cNvPr id="89091" name="Rectangle 3"/>
          <p:cNvSpPr>
            <a:spLocks noGrp="1" noChangeArrowheads="1"/>
          </p:cNvSpPr>
          <p:nvPr>
            <p:ph idx="1"/>
          </p:nvPr>
        </p:nvSpPr>
        <p:spPr>
          <a:xfrm>
            <a:off x="304800" y="1371600"/>
            <a:ext cx="8610600" cy="5257800"/>
          </a:xfrm>
        </p:spPr>
        <p:txBody>
          <a:bodyPr rtlCol="0">
            <a:normAutofit/>
          </a:bodyPr>
          <a:lstStyle/>
          <a:p>
            <a:pPr eaLnBrk="1" fontAlgn="auto" hangingPunct="1">
              <a:spcAft>
                <a:spcPts val="0"/>
              </a:spcAft>
              <a:buFont typeface="Wingdings" pitchFamily="2" charset="2"/>
              <a:buNone/>
              <a:defRPr/>
            </a:pPr>
            <a:endParaRPr lang="en-US" sz="2600" dirty="0"/>
          </a:p>
          <a:p>
            <a:pPr eaLnBrk="1" fontAlgn="auto" hangingPunct="1">
              <a:spcAft>
                <a:spcPts val="0"/>
              </a:spcAft>
              <a:buFont typeface="Wingdings" pitchFamily="2" charset="2"/>
              <a:buNone/>
              <a:defRPr/>
            </a:pPr>
            <a:r>
              <a:rPr lang="en-US" dirty="0" smtClean="0"/>
              <a:t>    </a:t>
            </a:r>
            <a:r>
              <a:rPr lang="en-US" sz="3600" dirty="0" smtClean="0"/>
              <a:t>The California Basic Educational Skills Test, or CBEST, is a four-hour exam divided into three different sections – </a:t>
            </a:r>
            <a:r>
              <a:rPr lang="en-US" sz="3600" dirty="0" smtClean="0">
                <a:solidFill>
                  <a:srgbClr val="0070C0"/>
                </a:solidFill>
              </a:rPr>
              <a:t>a multiple choice Reading section</a:t>
            </a:r>
            <a:r>
              <a:rPr lang="en-US" sz="3600" dirty="0" smtClean="0"/>
              <a:t>, </a:t>
            </a:r>
            <a:r>
              <a:rPr lang="en-US" sz="3600" dirty="0" smtClean="0">
                <a:solidFill>
                  <a:schemeClr val="accent5">
                    <a:lumMod val="50000"/>
                  </a:schemeClr>
                </a:solidFill>
              </a:rPr>
              <a:t>a multiple choice Mathematics section</a:t>
            </a:r>
            <a:r>
              <a:rPr lang="en-US" sz="3600" dirty="0" smtClean="0"/>
              <a:t>, </a:t>
            </a:r>
            <a:r>
              <a:rPr lang="en-US" sz="3600" dirty="0" smtClean="0">
                <a:solidFill>
                  <a:schemeClr val="accent1">
                    <a:lumMod val="75000"/>
                  </a:schemeClr>
                </a:solidFill>
              </a:rPr>
              <a:t>and a Writing section with </a:t>
            </a:r>
            <a:r>
              <a:rPr lang="en-US" sz="3600" dirty="0" smtClean="0">
                <a:solidFill>
                  <a:srgbClr val="660033"/>
                </a:solidFill>
              </a:rPr>
              <a:t>two</a:t>
            </a:r>
            <a:r>
              <a:rPr lang="en-US" sz="3600" dirty="0" smtClean="0">
                <a:solidFill>
                  <a:schemeClr val="accent1">
                    <a:lumMod val="75000"/>
                  </a:schemeClr>
                </a:solidFill>
              </a:rPr>
              <a:t> essays</a:t>
            </a:r>
            <a:r>
              <a:rPr lang="en-US" sz="3600" dirty="0" smtClean="0"/>
              <a:t>.</a:t>
            </a:r>
            <a:endParaRPr lang="en-US" sz="3600" dirty="0"/>
          </a:p>
          <a:p>
            <a:pPr eaLnBrk="1" fontAlgn="auto" hangingPunct="1">
              <a:spcAft>
                <a:spcPts val="0"/>
              </a:spcAft>
              <a:buFont typeface="Wingdings" pitchFamily="2" charset="2"/>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381000" y="228600"/>
            <a:ext cx="8229600" cy="788987"/>
          </a:xfrm>
        </p:spPr>
        <p:txBody>
          <a:bodyPr/>
          <a:lstStyle/>
          <a:p>
            <a:pPr algn="ctr" eaLnBrk="1" fontAlgn="auto" hangingPunct="1">
              <a:spcAft>
                <a:spcPts val="0"/>
              </a:spcAft>
              <a:defRPr/>
            </a:pPr>
            <a:r>
              <a:rPr lang="en-US" sz="4400" dirty="0">
                <a:solidFill>
                  <a:srgbClr val="CC3300"/>
                </a:solidFill>
              </a:rPr>
              <a:t>CBEST</a:t>
            </a:r>
            <a:r>
              <a:rPr lang="en-US" dirty="0">
                <a:solidFill>
                  <a:srgbClr val="CC3300"/>
                </a:solidFill>
              </a:rPr>
              <a:t> Writing Score Scale</a:t>
            </a:r>
          </a:p>
        </p:txBody>
      </p:sp>
      <p:graphicFrame>
        <p:nvGraphicFramePr>
          <p:cNvPr id="114777" name="Group 89"/>
          <p:cNvGraphicFramePr>
            <a:graphicFrameLocks noGrp="1"/>
          </p:cNvGraphicFramePr>
          <p:nvPr>
            <p:ph type="tbl" idx="4294967295"/>
            <p:extLst>
              <p:ext uri="{D42A27DB-BD31-4B8C-83A1-F6EECF244321}">
                <p14:modId xmlns:p14="http://schemas.microsoft.com/office/powerpoint/2010/main" val="493922136"/>
              </p:ext>
            </p:extLst>
          </p:nvPr>
        </p:nvGraphicFramePr>
        <p:xfrm>
          <a:off x="351503" y="1600200"/>
          <a:ext cx="8153400" cy="4648201"/>
        </p:xfrm>
        <a:graphic>
          <a:graphicData uri="http://schemas.openxmlformats.org/drawingml/2006/table">
            <a:tbl>
              <a:tblPr/>
              <a:tblGrid>
                <a:gridCol w="1917963"/>
                <a:gridCol w="6235437"/>
              </a:tblGrid>
              <a:tr h="56331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Score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Score Point Description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033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 “4” is a well-formed writing sample that effectively communicates a whole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903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(Marginal Pass)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 “3” is an adequately formed writing sample that communicates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3885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(Marginal Fail)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 “2” is a partially formed writing sample that communicates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353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(Fail)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 “1” is an inadequately formed writing sample that fails to communicate a message to the specified audience.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143000" y="152400"/>
            <a:ext cx="7497762" cy="762000"/>
          </a:xfrm>
        </p:spPr>
        <p:txBody>
          <a:bodyPr>
            <a:normAutofit/>
          </a:bodyPr>
          <a:lstStyle/>
          <a:p>
            <a:pPr algn="ctr" eaLnBrk="1" fontAlgn="auto" hangingPunct="1">
              <a:spcAft>
                <a:spcPts val="0"/>
              </a:spcAft>
              <a:defRPr/>
            </a:pPr>
            <a:r>
              <a:rPr lang="en-US" sz="4400" dirty="0">
                <a:solidFill>
                  <a:srgbClr val="CC3300"/>
                </a:solidFill>
              </a:rPr>
              <a:t>Tips for the Writing Section</a:t>
            </a:r>
          </a:p>
        </p:txBody>
      </p:sp>
      <p:sp>
        <p:nvSpPr>
          <p:cNvPr id="101379" name="Rectangle 3"/>
          <p:cNvSpPr>
            <a:spLocks noGrp="1" noChangeArrowheads="1"/>
          </p:cNvSpPr>
          <p:nvPr>
            <p:ph idx="4294967295"/>
          </p:nvPr>
        </p:nvSpPr>
        <p:spPr>
          <a:xfrm>
            <a:off x="199103" y="1295400"/>
            <a:ext cx="8915400" cy="4648200"/>
          </a:xfrm>
        </p:spPr>
        <p:txBody>
          <a:bodyPr rtlCol="0">
            <a:noAutofit/>
          </a:bodyPr>
          <a:lstStyle/>
          <a:p>
            <a:pPr eaLnBrk="1" fontAlgn="auto" hangingPunct="1">
              <a:lnSpc>
                <a:spcPct val="90000"/>
              </a:lnSpc>
              <a:spcAft>
                <a:spcPts val="0"/>
              </a:spcAft>
              <a:buFont typeface="Wingdings" pitchFamily="2" charset="2"/>
              <a:buChar char="§"/>
              <a:defRPr/>
            </a:pPr>
            <a:r>
              <a:rPr lang="en-US" sz="2600" dirty="0">
                <a:solidFill>
                  <a:srgbClr val="006666"/>
                </a:solidFill>
              </a:rPr>
              <a:t>Write only about the topics in the test booklet.</a:t>
            </a:r>
          </a:p>
          <a:p>
            <a:pPr eaLnBrk="1" fontAlgn="auto" hangingPunct="1">
              <a:lnSpc>
                <a:spcPct val="90000"/>
              </a:lnSpc>
              <a:spcAft>
                <a:spcPts val="0"/>
              </a:spcAft>
              <a:buFont typeface="Wingdings" pitchFamily="2" charset="2"/>
              <a:buChar char="§"/>
              <a:defRPr/>
            </a:pPr>
            <a:r>
              <a:rPr lang="en-US" sz="2600" dirty="0"/>
              <a:t>Address all the points presented in the topics.</a:t>
            </a:r>
          </a:p>
          <a:p>
            <a:pPr eaLnBrk="1" fontAlgn="auto" hangingPunct="1">
              <a:lnSpc>
                <a:spcPct val="90000"/>
              </a:lnSpc>
              <a:spcAft>
                <a:spcPts val="0"/>
              </a:spcAft>
              <a:buFont typeface="Wingdings" pitchFamily="2" charset="2"/>
              <a:buChar char="§"/>
              <a:defRPr/>
            </a:pPr>
            <a:r>
              <a:rPr lang="en-US" sz="2600" dirty="0">
                <a:solidFill>
                  <a:srgbClr val="006666"/>
                </a:solidFill>
              </a:rPr>
              <a:t>Support generalizations with specific examples.</a:t>
            </a:r>
          </a:p>
          <a:p>
            <a:pPr eaLnBrk="1" fontAlgn="auto" hangingPunct="1">
              <a:lnSpc>
                <a:spcPct val="90000"/>
              </a:lnSpc>
              <a:spcAft>
                <a:spcPts val="0"/>
              </a:spcAft>
              <a:buFont typeface="Wingdings" pitchFamily="2" charset="2"/>
              <a:buChar char="§"/>
              <a:defRPr/>
            </a:pPr>
            <a:r>
              <a:rPr lang="en-US" sz="2600" dirty="0"/>
              <a:t>Read each topic and organize your thoughts before you begin writing.</a:t>
            </a:r>
          </a:p>
          <a:p>
            <a:pPr eaLnBrk="1" fontAlgn="auto" hangingPunct="1">
              <a:lnSpc>
                <a:spcPct val="90000"/>
              </a:lnSpc>
              <a:spcAft>
                <a:spcPts val="0"/>
              </a:spcAft>
              <a:buFont typeface="Wingdings" pitchFamily="2" charset="2"/>
              <a:buChar char="§"/>
              <a:defRPr/>
            </a:pPr>
            <a:r>
              <a:rPr lang="en-US" sz="2600" dirty="0">
                <a:solidFill>
                  <a:srgbClr val="006666"/>
                </a:solidFill>
              </a:rPr>
              <a:t>Allocate your time wisely so that you can write about both topics.</a:t>
            </a:r>
          </a:p>
          <a:p>
            <a:pPr eaLnBrk="1" fontAlgn="auto" hangingPunct="1">
              <a:lnSpc>
                <a:spcPct val="90000"/>
              </a:lnSpc>
              <a:spcAft>
                <a:spcPts val="0"/>
              </a:spcAft>
              <a:buFont typeface="Wingdings" pitchFamily="2" charset="2"/>
              <a:buChar char="§"/>
              <a:defRPr/>
            </a:pPr>
            <a:r>
              <a:rPr lang="en-US" sz="2600" dirty="0"/>
              <a:t>Use a no.2 (soft lead) pencil to write your essays</a:t>
            </a:r>
            <a:r>
              <a:rPr lang="en-US" sz="2600" dirty="0" smtClean="0"/>
              <a:t>. (no mechanical pencils or pens allowed)</a:t>
            </a:r>
            <a:endParaRPr lang="en-US" sz="2600" dirty="0"/>
          </a:p>
          <a:p>
            <a:pPr eaLnBrk="1" fontAlgn="auto" hangingPunct="1">
              <a:lnSpc>
                <a:spcPct val="90000"/>
              </a:lnSpc>
              <a:spcAft>
                <a:spcPts val="0"/>
              </a:spcAft>
              <a:buFont typeface="Wingdings" pitchFamily="2" charset="2"/>
              <a:buChar char="§"/>
              <a:defRPr/>
            </a:pPr>
            <a:r>
              <a:rPr lang="en-US" sz="2600" dirty="0">
                <a:solidFill>
                  <a:srgbClr val="006666"/>
                </a:solidFill>
              </a:rPr>
              <a:t>Write in your own words and do not paraphrase or copy any other work.</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937419" y="76200"/>
            <a:ext cx="7497762" cy="762000"/>
          </a:xfrm>
        </p:spPr>
        <p:txBody>
          <a:bodyPr>
            <a:normAutofit/>
          </a:bodyPr>
          <a:lstStyle/>
          <a:p>
            <a:pPr algn="ctr" eaLnBrk="1" fontAlgn="auto" hangingPunct="1">
              <a:spcAft>
                <a:spcPts val="0"/>
              </a:spcAft>
              <a:defRPr/>
            </a:pPr>
            <a:r>
              <a:rPr lang="en-US" sz="4400" dirty="0">
                <a:solidFill>
                  <a:srgbClr val="CC3300"/>
                </a:solidFill>
              </a:rPr>
              <a:t>Tips for the Writing Section</a:t>
            </a:r>
          </a:p>
        </p:txBody>
      </p:sp>
      <p:sp>
        <p:nvSpPr>
          <p:cNvPr id="101379" name="Rectangle 3"/>
          <p:cNvSpPr>
            <a:spLocks noGrp="1" noChangeArrowheads="1"/>
          </p:cNvSpPr>
          <p:nvPr>
            <p:ph idx="4294967295"/>
          </p:nvPr>
        </p:nvSpPr>
        <p:spPr>
          <a:xfrm>
            <a:off x="228600" y="1600200"/>
            <a:ext cx="8915400" cy="4648200"/>
          </a:xfrm>
        </p:spPr>
        <p:txBody>
          <a:bodyPr rtlCol="0">
            <a:noAutofit/>
          </a:bodyPr>
          <a:lstStyle/>
          <a:p>
            <a:pPr eaLnBrk="1" fontAlgn="auto" hangingPunct="1">
              <a:lnSpc>
                <a:spcPct val="90000"/>
              </a:lnSpc>
              <a:spcAft>
                <a:spcPts val="0"/>
              </a:spcAft>
              <a:buFont typeface="Wingdings" pitchFamily="2" charset="2"/>
              <a:buChar char="§"/>
              <a:defRPr/>
            </a:pPr>
            <a:r>
              <a:rPr lang="en-US" sz="2600" dirty="0" smtClean="0">
                <a:solidFill>
                  <a:srgbClr val="006666"/>
                </a:solidFill>
              </a:rPr>
              <a:t>Use smooth transitions that flow from one paragraph to another.</a:t>
            </a:r>
            <a:endParaRPr lang="en-US" sz="2600" dirty="0">
              <a:solidFill>
                <a:srgbClr val="006666"/>
              </a:solidFill>
            </a:endParaRPr>
          </a:p>
          <a:p>
            <a:pPr eaLnBrk="1" fontAlgn="auto" hangingPunct="1">
              <a:lnSpc>
                <a:spcPct val="90000"/>
              </a:lnSpc>
              <a:spcAft>
                <a:spcPts val="0"/>
              </a:spcAft>
              <a:buFont typeface="Wingdings" pitchFamily="2" charset="2"/>
              <a:buChar char="§"/>
              <a:defRPr/>
            </a:pPr>
            <a:r>
              <a:rPr lang="en-US" sz="2600" dirty="0" smtClean="0"/>
              <a:t>Develop the essay in an organized, logical sequence.</a:t>
            </a:r>
            <a:endParaRPr lang="en-US" sz="2600" dirty="0"/>
          </a:p>
          <a:p>
            <a:pPr eaLnBrk="1" fontAlgn="auto" hangingPunct="1">
              <a:lnSpc>
                <a:spcPct val="90000"/>
              </a:lnSpc>
              <a:spcAft>
                <a:spcPts val="0"/>
              </a:spcAft>
              <a:buFont typeface="Wingdings" pitchFamily="2" charset="2"/>
              <a:buChar char="§"/>
              <a:defRPr/>
            </a:pPr>
            <a:r>
              <a:rPr lang="en-US" sz="2600" dirty="0" smtClean="0">
                <a:solidFill>
                  <a:srgbClr val="006666"/>
                </a:solidFill>
              </a:rPr>
              <a:t>Use the correct mechanics of writing – including spelling, sentence structure, punctuation, and word usage.</a:t>
            </a:r>
            <a:endParaRPr lang="en-US" sz="2600" dirty="0">
              <a:solidFill>
                <a:srgbClr val="006666"/>
              </a:solidFill>
            </a:endParaRPr>
          </a:p>
          <a:p>
            <a:pPr lvl="1">
              <a:lnSpc>
                <a:spcPct val="90000"/>
              </a:lnSpc>
              <a:buFont typeface="Wingdings" pitchFamily="2" charset="2"/>
              <a:buChar char="§"/>
              <a:defRPr/>
            </a:pPr>
            <a:r>
              <a:rPr lang="en-US" sz="2100" dirty="0" smtClean="0">
                <a:solidFill>
                  <a:schemeClr val="tx2">
                    <a:lumMod val="50000"/>
                  </a:schemeClr>
                </a:solidFill>
              </a:rPr>
              <a:t>Spell-check and grammar check features are not available to paper-based or computer administered test takers.</a:t>
            </a:r>
          </a:p>
          <a:p>
            <a:pPr lvl="1">
              <a:lnSpc>
                <a:spcPct val="90000"/>
              </a:lnSpc>
              <a:buFont typeface="Wingdings" pitchFamily="2" charset="2"/>
              <a:buChar char="§"/>
              <a:defRPr/>
            </a:pPr>
            <a:r>
              <a:rPr lang="en-US" sz="2100" dirty="0" smtClean="0">
                <a:solidFill>
                  <a:schemeClr val="tx2">
                    <a:lumMod val="50000"/>
                  </a:schemeClr>
                </a:solidFill>
              </a:rPr>
              <a:t>Multiple errors will lower your score, especially if they interfere with the reader’s ability to understand your essay</a:t>
            </a:r>
            <a:r>
              <a:rPr lang="en-US" sz="2100" dirty="0" smtClean="0"/>
              <a:t>.</a:t>
            </a:r>
            <a:endParaRPr lang="en-US" sz="2100" dirty="0"/>
          </a:p>
          <a:p>
            <a:pPr eaLnBrk="1" fontAlgn="auto" hangingPunct="1">
              <a:lnSpc>
                <a:spcPct val="90000"/>
              </a:lnSpc>
              <a:spcAft>
                <a:spcPts val="0"/>
              </a:spcAft>
              <a:buFont typeface="Wingdings" pitchFamily="2" charset="2"/>
              <a:buChar char="§"/>
              <a:defRPr/>
            </a:pPr>
            <a:r>
              <a:rPr lang="en-US" sz="2600" dirty="0" smtClean="0">
                <a:solidFill>
                  <a:srgbClr val="006666"/>
                </a:solidFill>
              </a:rPr>
              <a:t>The readers are professional graders, so avoid using trendy words, clichés, and jargon.</a:t>
            </a:r>
            <a:endParaRPr lang="en-US" sz="2600" dirty="0">
              <a:solidFill>
                <a:srgbClr val="006666"/>
              </a:solidFill>
            </a:endParaRPr>
          </a:p>
        </p:txBody>
      </p:sp>
    </p:spTree>
    <p:extLst>
      <p:ext uri="{BB962C8B-B14F-4D97-AF65-F5344CB8AC3E}">
        <p14:creationId xmlns:p14="http://schemas.microsoft.com/office/powerpoint/2010/main" val="197527592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52400"/>
            <a:ext cx="7497762" cy="914400"/>
          </a:xfrm>
        </p:spPr>
        <p:txBody>
          <a:bodyPr>
            <a:normAutofit/>
          </a:bodyPr>
          <a:lstStyle/>
          <a:p>
            <a:pPr algn="ctr" eaLnBrk="1" fontAlgn="auto" hangingPunct="1">
              <a:spcAft>
                <a:spcPts val="0"/>
              </a:spcAft>
              <a:defRPr/>
            </a:pPr>
            <a:r>
              <a:rPr lang="en-US" sz="4400" dirty="0" smtClean="0">
                <a:solidFill>
                  <a:srgbClr val="C00000"/>
                </a:solidFill>
              </a:rPr>
              <a:t>Essay Writing Pitfalls</a:t>
            </a:r>
            <a:endParaRPr lang="en-US" sz="4400" dirty="0">
              <a:solidFill>
                <a:srgbClr val="C00000"/>
              </a:solidFill>
            </a:endParaRPr>
          </a:p>
        </p:txBody>
      </p:sp>
      <p:sp>
        <p:nvSpPr>
          <p:cNvPr id="3" name="Content Placeholder 2"/>
          <p:cNvSpPr>
            <a:spLocks noGrp="1"/>
          </p:cNvSpPr>
          <p:nvPr>
            <p:ph idx="4294967295"/>
          </p:nvPr>
        </p:nvSpPr>
        <p:spPr>
          <a:xfrm>
            <a:off x="457200" y="1676400"/>
            <a:ext cx="8161338" cy="4572000"/>
          </a:xfrm>
        </p:spPr>
        <p:txBody>
          <a:bodyPr rtlCol="0">
            <a:noAutofit/>
          </a:bodyPr>
          <a:lstStyle/>
          <a:p>
            <a:pPr eaLnBrk="1" fontAlgn="auto" hangingPunct="1">
              <a:spcAft>
                <a:spcPts val="0"/>
              </a:spcAft>
              <a:defRPr/>
            </a:pPr>
            <a:r>
              <a:rPr lang="en-US" sz="2800" dirty="0" smtClean="0">
                <a:solidFill>
                  <a:schemeClr val="bg2">
                    <a:lumMod val="50000"/>
                    <a:lumOff val="50000"/>
                  </a:schemeClr>
                </a:solidFill>
              </a:rPr>
              <a:t> </a:t>
            </a:r>
            <a:r>
              <a:rPr lang="en-US" sz="2800" dirty="0" smtClean="0">
                <a:solidFill>
                  <a:srgbClr val="006666"/>
                </a:solidFill>
              </a:rPr>
              <a:t>The “I Believe” Syndrome</a:t>
            </a:r>
          </a:p>
          <a:p>
            <a:pPr marL="210312" lvl="1" indent="0" eaLnBrk="1" fontAlgn="auto" hangingPunct="1">
              <a:spcAft>
                <a:spcPts val="0"/>
              </a:spcAft>
              <a:buNone/>
              <a:defRPr/>
            </a:pPr>
            <a:r>
              <a:rPr lang="en-US" sz="2400" dirty="0" smtClean="0">
                <a:solidFill>
                  <a:schemeClr val="bg2">
                    <a:lumMod val="10000"/>
                  </a:schemeClr>
                </a:solidFill>
              </a:rPr>
              <a:t>When discussing your opinion on an issue, it is natural to state “I think” or “I believe”.  However, the reader understands that the contents of the essay are your thoughts. Use the statement sparingly!</a:t>
            </a:r>
          </a:p>
          <a:p>
            <a:pPr eaLnBrk="1" fontAlgn="auto" hangingPunct="1">
              <a:spcAft>
                <a:spcPts val="0"/>
              </a:spcAft>
              <a:defRPr/>
            </a:pPr>
            <a:r>
              <a:rPr lang="en-US" sz="2800" dirty="0" smtClean="0">
                <a:solidFill>
                  <a:schemeClr val="bg2">
                    <a:lumMod val="50000"/>
                    <a:lumOff val="50000"/>
                  </a:schemeClr>
                </a:solidFill>
              </a:rPr>
              <a:t> </a:t>
            </a:r>
            <a:r>
              <a:rPr lang="en-US" sz="2800" dirty="0" smtClean="0">
                <a:solidFill>
                  <a:srgbClr val="006666"/>
                </a:solidFill>
              </a:rPr>
              <a:t>Big Word Syndrome</a:t>
            </a:r>
          </a:p>
          <a:p>
            <a:pPr marL="210312" lvl="1" indent="0" eaLnBrk="1" fontAlgn="auto" hangingPunct="1">
              <a:spcAft>
                <a:spcPts val="0"/>
              </a:spcAft>
              <a:buNone/>
              <a:defRPr/>
            </a:pPr>
            <a:r>
              <a:rPr lang="en-US" sz="2400" dirty="0" smtClean="0">
                <a:solidFill>
                  <a:schemeClr val="bg2">
                    <a:lumMod val="10000"/>
                  </a:schemeClr>
                </a:solidFill>
              </a:rPr>
              <a:t>Word choice can enhance the quality of your essay but it can also hinder the reader’s flow.  Too many “big words” can detract from the expressed point of view; sometimes simple, direct words convey your ideas better.</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52400"/>
            <a:ext cx="7497762" cy="914400"/>
          </a:xfrm>
        </p:spPr>
        <p:txBody>
          <a:bodyPr>
            <a:normAutofit/>
          </a:bodyPr>
          <a:lstStyle/>
          <a:p>
            <a:pPr algn="ctr" eaLnBrk="1" fontAlgn="auto" hangingPunct="1">
              <a:spcAft>
                <a:spcPts val="0"/>
              </a:spcAft>
              <a:defRPr/>
            </a:pPr>
            <a:r>
              <a:rPr lang="en-US" sz="4400" dirty="0" smtClean="0">
                <a:solidFill>
                  <a:srgbClr val="C00000"/>
                </a:solidFill>
              </a:rPr>
              <a:t>Essay Writing Pitfalls</a:t>
            </a:r>
            <a:endParaRPr lang="en-US" sz="4400" dirty="0"/>
          </a:p>
        </p:txBody>
      </p:sp>
      <p:sp>
        <p:nvSpPr>
          <p:cNvPr id="3" name="Content Placeholder 2"/>
          <p:cNvSpPr>
            <a:spLocks noGrp="1"/>
          </p:cNvSpPr>
          <p:nvPr>
            <p:ph idx="4294967295"/>
          </p:nvPr>
        </p:nvSpPr>
        <p:spPr>
          <a:xfrm>
            <a:off x="0" y="1676400"/>
            <a:ext cx="9144000" cy="4648200"/>
          </a:xfrm>
        </p:spPr>
        <p:txBody>
          <a:bodyPr rtlCol="0">
            <a:normAutofit/>
          </a:bodyPr>
          <a:lstStyle/>
          <a:p>
            <a:pPr eaLnBrk="1" fontAlgn="auto" hangingPunct="1">
              <a:spcAft>
                <a:spcPts val="0"/>
              </a:spcAft>
              <a:defRPr/>
            </a:pPr>
            <a:r>
              <a:rPr lang="en-US" sz="2800" dirty="0" smtClean="0">
                <a:solidFill>
                  <a:schemeClr val="bg2">
                    <a:lumMod val="50000"/>
                    <a:lumOff val="50000"/>
                  </a:schemeClr>
                </a:solidFill>
              </a:rPr>
              <a:t> </a:t>
            </a:r>
            <a:r>
              <a:rPr lang="en-US" sz="2800" dirty="0" smtClean="0">
                <a:solidFill>
                  <a:srgbClr val="006666"/>
                </a:solidFill>
              </a:rPr>
              <a:t>Redundancy Syndrome</a:t>
            </a:r>
          </a:p>
          <a:p>
            <a:pPr marL="210312" lvl="1" indent="0" eaLnBrk="1" fontAlgn="auto" hangingPunct="1">
              <a:spcAft>
                <a:spcPts val="0"/>
              </a:spcAft>
              <a:buNone/>
              <a:defRPr/>
            </a:pPr>
            <a:r>
              <a:rPr lang="en-US" sz="2400" dirty="0" smtClean="0">
                <a:solidFill>
                  <a:schemeClr val="bg2">
                    <a:lumMod val="10000"/>
                  </a:schemeClr>
                </a:solidFill>
              </a:rPr>
              <a:t>It is boring to read the same thought restated over and over again.  Each sentence should add something unique to the essay.</a:t>
            </a:r>
          </a:p>
          <a:p>
            <a:pPr eaLnBrk="1" fontAlgn="auto" hangingPunct="1">
              <a:spcAft>
                <a:spcPts val="0"/>
              </a:spcAft>
              <a:defRPr/>
            </a:pPr>
            <a:r>
              <a:rPr lang="en-US" sz="2800" dirty="0" smtClean="0">
                <a:solidFill>
                  <a:schemeClr val="bg2">
                    <a:lumMod val="50000"/>
                    <a:lumOff val="50000"/>
                  </a:schemeClr>
                </a:solidFill>
              </a:rPr>
              <a:t> </a:t>
            </a:r>
            <a:r>
              <a:rPr lang="en-US" sz="2800" dirty="0" smtClean="0">
                <a:solidFill>
                  <a:srgbClr val="006666"/>
                </a:solidFill>
              </a:rPr>
              <a:t>Ugly Essay Syndrome</a:t>
            </a:r>
          </a:p>
          <a:p>
            <a:pPr marL="210312" lvl="1" indent="0" eaLnBrk="1" fontAlgn="auto" hangingPunct="1">
              <a:spcAft>
                <a:spcPts val="0"/>
              </a:spcAft>
              <a:buNone/>
              <a:defRPr/>
            </a:pPr>
            <a:r>
              <a:rPr lang="en-US" sz="2400" dirty="0" smtClean="0">
                <a:solidFill>
                  <a:schemeClr val="bg2">
                    <a:lumMod val="10000"/>
                  </a:schemeClr>
                </a:solidFill>
              </a:rPr>
              <a:t>Be respectful of your readers. CBEST scorers will read hundreds of essays. Imagine reading an essay that is messy, illegible, and missing proper indentations. Scorers will appreciate a well formatted, neatly written essay – your writing will take center stage, not your handwriting!</a:t>
            </a:r>
          </a:p>
          <a:p>
            <a:pPr eaLnBrk="1" fontAlgn="auto" hangingPunct="1">
              <a:spcAft>
                <a:spcPts val="0"/>
              </a:spcAft>
              <a:defRPr/>
            </a:pPr>
            <a:endParaRPr lang="en-US"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2400" y="457200"/>
            <a:ext cx="8991600" cy="762000"/>
          </a:xfrm>
        </p:spPr>
        <p:txBody>
          <a:bodyPr>
            <a:normAutofit/>
          </a:bodyPr>
          <a:lstStyle/>
          <a:p>
            <a:pPr algn="ctr" eaLnBrk="1" fontAlgn="auto" hangingPunct="1">
              <a:spcAft>
                <a:spcPts val="0"/>
              </a:spcAft>
              <a:defRPr/>
            </a:pPr>
            <a:r>
              <a:rPr lang="en-US" sz="4000" dirty="0">
                <a:solidFill>
                  <a:srgbClr val="CC3300"/>
                </a:solidFill>
              </a:rPr>
              <a:t>Personal Experience </a:t>
            </a:r>
            <a:r>
              <a:rPr lang="en-US" sz="4000" b="1" dirty="0">
                <a:solidFill>
                  <a:srgbClr val="CC3300"/>
                </a:solidFill>
              </a:rPr>
              <a:t>Sample</a:t>
            </a:r>
            <a:r>
              <a:rPr lang="en-US" sz="4000" dirty="0">
                <a:solidFill>
                  <a:srgbClr val="CC3300"/>
                </a:solidFill>
              </a:rPr>
              <a:t> </a:t>
            </a:r>
            <a:r>
              <a:rPr lang="en-US" sz="4000" dirty="0" smtClean="0">
                <a:solidFill>
                  <a:srgbClr val="CC3300"/>
                </a:solidFill>
              </a:rPr>
              <a:t>Topic</a:t>
            </a:r>
            <a:endParaRPr lang="en-US" sz="4000" dirty="0">
              <a:solidFill>
                <a:srgbClr val="CC3300"/>
              </a:solidFill>
            </a:endParaRPr>
          </a:p>
        </p:txBody>
      </p:sp>
      <p:sp>
        <p:nvSpPr>
          <p:cNvPr id="33797" name="Rectangle 2"/>
          <p:cNvSpPr>
            <a:spLocks noGrp="1" noChangeArrowheads="1"/>
          </p:cNvSpPr>
          <p:nvPr>
            <p:ph idx="1"/>
          </p:nvPr>
        </p:nvSpPr>
        <p:spPr>
          <a:xfrm>
            <a:off x="419100" y="2209800"/>
            <a:ext cx="8458200" cy="4525963"/>
          </a:xfrm>
        </p:spPr>
        <p:txBody>
          <a:bodyPr>
            <a:normAutofit/>
          </a:bodyPr>
          <a:lstStyle/>
          <a:p>
            <a:pPr eaLnBrk="1" hangingPunct="1">
              <a:buFont typeface="Wingdings" pitchFamily="2" charset="2"/>
              <a:buNone/>
            </a:pPr>
            <a:r>
              <a:rPr lang="en-US" dirty="0" smtClean="0"/>
              <a:t>	</a:t>
            </a:r>
            <a:r>
              <a:rPr lang="en-US" sz="3200" dirty="0" smtClean="0"/>
              <a:t>Most students have had some type of difficulty in one course or another. In an essay to be read by an audience of educated adults, identify one class in which you faced difficulty as either a  student or as a teacher, describe the difficulty, and how you handled the situation.</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 y="228600"/>
            <a:ext cx="8991600" cy="838200"/>
          </a:xfrm>
        </p:spPr>
        <p:txBody>
          <a:bodyPr>
            <a:normAutofit/>
          </a:bodyPr>
          <a:lstStyle/>
          <a:p>
            <a:pPr algn="ctr" eaLnBrk="1" fontAlgn="auto" hangingPunct="1">
              <a:spcAft>
                <a:spcPts val="0"/>
              </a:spcAft>
              <a:defRPr/>
            </a:pPr>
            <a:r>
              <a:rPr lang="en-US" sz="4000" dirty="0">
                <a:solidFill>
                  <a:srgbClr val="CC3300"/>
                </a:solidFill>
              </a:rPr>
              <a:t>Explanatory/Analytic </a:t>
            </a:r>
            <a:r>
              <a:rPr lang="en-US" sz="4000" b="1" dirty="0">
                <a:solidFill>
                  <a:srgbClr val="CC3300"/>
                </a:solidFill>
              </a:rPr>
              <a:t>Sample</a:t>
            </a:r>
            <a:r>
              <a:rPr lang="en-US" sz="4000" dirty="0">
                <a:solidFill>
                  <a:srgbClr val="CC3300"/>
                </a:solidFill>
              </a:rPr>
              <a:t> </a:t>
            </a:r>
            <a:r>
              <a:rPr lang="en-US" sz="4000" dirty="0" smtClean="0">
                <a:solidFill>
                  <a:srgbClr val="CC3300"/>
                </a:solidFill>
              </a:rPr>
              <a:t>Topic</a:t>
            </a:r>
            <a:endParaRPr lang="en-US" sz="4000" dirty="0">
              <a:solidFill>
                <a:srgbClr val="CC3300"/>
              </a:solidFill>
            </a:endParaRPr>
          </a:p>
        </p:txBody>
      </p:sp>
      <p:sp>
        <p:nvSpPr>
          <p:cNvPr id="105475" name="Rectangle 3"/>
          <p:cNvSpPr>
            <a:spLocks noGrp="1" noChangeArrowheads="1"/>
          </p:cNvSpPr>
          <p:nvPr>
            <p:ph idx="1"/>
          </p:nvPr>
        </p:nvSpPr>
        <p:spPr>
          <a:xfrm>
            <a:off x="495300" y="1676400"/>
            <a:ext cx="8305800" cy="4413250"/>
          </a:xfrm>
        </p:spPr>
        <p:txBody>
          <a:bodyPr rtlCol="0">
            <a:normAutofit/>
          </a:bodyPr>
          <a:lstStyle/>
          <a:p>
            <a:pPr eaLnBrk="1" fontAlgn="auto" hangingPunct="1">
              <a:spcAft>
                <a:spcPts val="0"/>
              </a:spcAft>
              <a:buFont typeface="Wingdings" pitchFamily="2" charset="2"/>
              <a:buNone/>
              <a:defRPr/>
            </a:pPr>
            <a:endParaRPr lang="en-US" dirty="0"/>
          </a:p>
          <a:p>
            <a:pPr eaLnBrk="1" fontAlgn="auto" hangingPunct="1">
              <a:spcAft>
                <a:spcPts val="0"/>
              </a:spcAft>
              <a:buFont typeface="Wingdings" pitchFamily="2" charset="2"/>
              <a:buNone/>
              <a:defRPr/>
            </a:pPr>
            <a:r>
              <a:rPr lang="en-US" dirty="0" smtClean="0"/>
              <a:t>	</a:t>
            </a:r>
            <a:r>
              <a:rPr lang="en-US" sz="3200" dirty="0" smtClean="0"/>
              <a:t>Ernest </a:t>
            </a:r>
            <a:r>
              <a:rPr lang="en-US" sz="3200" dirty="0"/>
              <a:t>Hemingway </a:t>
            </a:r>
            <a:r>
              <a:rPr lang="en-US" sz="3200" dirty="0" smtClean="0"/>
              <a:t>once commented</a:t>
            </a:r>
            <a:r>
              <a:rPr lang="en-US" sz="3200" dirty="0"/>
              <a:t>, “As </a:t>
            </a:r>
            <a:r>
              <a:rPr lang="en-US" sz="3200" dirty="0" smtClean="0"/>
              <a:t>you get </a:t>
            </a:r>
            <a:r>
              <a:rPr lang="en-US" sz="3200" dirty="0"/>
              <a:t>older, it is harder to have heroes, but it </a:t>
            </a:r>
            <a:r>
              <a:rPr lang="en-US" sz="3200" dirty="0" smtClean="0"/>
              <a:t>is sort </a:t>
            </a:r>
            <a:r>
              <a:rPr lang="en-US" sz="3200" dirty="0"/>
              <a:t>of necessary.”  To what extent do </a:t>
            </a:r>
            <a:r>
              <a:rPr lang="en-US" sz="3200" dirty="0" smtClean="0"/>
              <a:t>you agree </a:t>
            </a:r>
            <a:r>
              <a:rPr lang="en-US" sz="3200" dirty="0"/>
              <a:t>or disagree with his observation? </a:t>
            </a:r>
          </a:p>
          <a:p>
            <a:pPr eaLnBrk="1" fontAlgn="auto" hangingPunct="1">
              <a:spcAft>
                <a:spcPts val="0"/>
              </a:spcAft>
              <a:buFont typeface="Wingdings" pitchFamily="2" charset="2"/>
              <a:buNone/>
              <a:defRPr/>
            </a:pPr>
            <a:r>
              <a:rPr lang="en-US" sz="3200" dirty="0" smtClean="0"/>
              <a:t>	Support </a:t>
            </a:r>
            <a:r>
              <a:rPr lang="en-US" sz="3200" dirty="0"/>
              <a:t>your opinion with specific examples.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57981" y="304800"/>
            <a:ext cx="8229600" cy="788987"/>
          </a:xfrm>
        </p:spPr>
        <p:txBody>
          <a:bodyPr>
            <a:normAutofit/>
          </a:bodyPr>
          <a:lstStyle/>
          <a:p>
            <a:pPr algn="ctr" eaLnBrk="1" fontAlgn="auto" hangingPunct="1">
              <a:spcAft>
                <a:spcPts val="0"/>
              </a:spcAft>
              <a:defRPr/>
            </a:pPr>
            <a:r>
              <a:rPr lang="en-US" sz="4400" dirty="0">
                <a:solidFill>
                  <a:srgbClr val="CC3300"/>
                </a:solidFill>
              </a:rPr>
              <a:t>Additional Tips </a:t>
            </a:r>
          </a:p>
        </p:txBody>
      </p:sp>
      <p:sp>
        <p:nvSpPr>
          <p:cNvPr id="106499" name="Rectangle 3"/>
          <p:cNvSpPr>
            <a:spLocks noGrp="1" noChangeArrowheads="1"/>
          </p:cNvSpPr>
          <p:nvPr>
            <p:ph idx="4294967295"/>
          </p:nvPr>
        </p:nvSpPr>
        <p:spPr>
          <a:xfrm>
            <a:off x="533400" y="1524000"/>
            <a:ext cx="8229600" cy="4953000"/>
          </a:xfrm>
        </p:spPr>
        <p:txBody>
          <a:bodyPr rtlCol="0">
            <a:normAutofit lnSpcReduction="10000"/>
          </a:bodyPr>
          <a:lstStyle/>
          <a:p>
            <a:pPr eaLnBrk="1" fontAlgn="auto" hangingPunct="1">
              <a:lnSpc>
                <a:spcPct val="90000"/>
              </a:lnSpc>
              <a:spcAft>
                <a:spcPts val="0"/>
              </a:spcAft>
              <a:defRPr/>
            </a:pPr>
            <a:r>
              <a:rPr lang="en-US" sz="2600" dirty="0"/>
              <a:t>Structure your essays with multiple paragraphs</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You may use blank space in the test booklet to make notes or prepare a rough draft for each essay. You will not be scored on pre-writing efforts</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Spend an equal amount of time on each essay since they are each scored equally</a:t>
            </a:r>
          </a:p>
          <a:p>
            <a:pPr eaLnBrk="1" fontAlgn="auto" hangingPunct="1">
              <a:lnSpc>
                <a:spcPct val="90000"/>
              </a:lnSpc>
              <a:spcAft>
                <a:spcPts val="0"/>
              </a:spcAft>
              <a:buFont typeface="Wingdings" pitchFamily="2" charset="2"/>
              <a:buNone/>
              <a:defRPr/>
            </a:pPr>
            <a:endParaRPr lang="en-US" sz="1200" dirty="0"/>
          </a:p>
          <a:p>
            <a:pPr eaLnBrk="1" fontAlgn="auto" hangingPunct="1">
              <a:lnSpc>
                <a:spcPct val="90000"/>
              </a:lnSpc>
              <a:spcAft>
                <a:spcPts val="0"/>
              </a:spcAft>
              <a:defRPr/>
            </a:pPr>
            <a:r>
              <a:rPr lang="en-US" sz="2600" dirty="0"/>
              <a:t>In order to make sure you have enough space to write your essays:</a:t>
            </a:r>
          </a:p>
          <a:p>
            <a:pPr marL="484632" lvl="1" eaLnBrk="1" fontAlgn="auto" hangingPunct="1">
              <a:lnSpc>
                <a:spcPct val="90000"/>
              </a:lnSpc>
              <a:spcAft>
                <a:spcPts val="0"/>
              </a:spcAft>
              <a:defRPr/>
            </a:pPr>
            <a:r>
              <a:rPr lang="en-US" sz="2200" b="1" dirty="0">
                <a:solidFill>
                  <a:srgbClr val="006666"/>
                </a:solidFill>
              </a:rPr>
              <a:t>Do not</a:t>
            </a:r>
            <a:r>
              <a:rPr lang="en-US" sz="2200" dirty="0">
                <a:solidFill>
                  <a:srgbClr val="006666"/>
                </a:solidFill>
              </a:rPr>
              <a:t> skip lines or leave wide margins</a:t>
            </a:r>
          </a:p>
          <a:p>
            <a:pPr marL="484632" lvl="1" eaLnBrk="1" fontAlgn="auto" hangingPunct="1">
              <a:lnSpc>
                <a:spcPct val="90000"/>
              </a:lnSpc>
              <a:spcAft>
                <a:spcPts val="0"/>
              </a:spcAft>
              <a:defRPr/>
            </a:pPr>
            <a:r>
              <a:rPr lang="en-US" sz="2200" b="1" dirty="0">
                <a:solidFill>
                  <a:srgbClr val="006666"/>
                </a:solidFill>
              </a:rPr>
              <a:t>Do not</a:t>
            </a:r>
            <a:r>
              <a:rPr lang="en-US" sz="2200" dirty="0">
                <a:solidFill>
                  <a:srgbClr val="006666"/>
                </a:solidFill>
              </a:rPr>
              <a:t> write in excessively large print</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sz="quarter" idx="4294967295"/>
          </p:nvPr>
        </p:nvSpPr>
        <p:spPr>
          <a:xfrm>
            <a:off x="381000" y="838200"/>
            <a:ext cx="8382000" cy="4530725"/>
          </a:xfr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ormAutofit/>
          </a:bodyPr>
          <a:lstStyle/>
          <a:p>
            <a:pPr eaLnBrk="1" fontAlgn="auto" hangingPunct="1">
              <a:spcAft>
                <a:spcPts val="0"/>
              </a:spcAft>
              <a:buFont typeface="Wingdings" pitchFamily="2" charset="2"/>
              <a:buNone/>
              <a:defRPr/>
            </a:pPr>
            <a:endParaRPr lang="en-US" sz="7100" dirty="0">
              <a:solidFill>
                <a:schemeClr val="tx2"/>
              </a:solidFill>
            </a:endParaRPr>
          </a:p>
          <a:p>
            <a:pPr algn="ctr" eaLnBrk="1" fontAlgn="auto" hangingPunct="1">
              <a:spcAft>
                <a:spcPts val="0"/>
              </a:spcAft>
              <a:buFont typeface="Wingdings" pitchFamily="2" charset="2"/>
              <a:buNone/>
              <a:defRPr/>
            </a:pPr>
            <a:r>
              <a:rPr lang="en-US" sz="7100" dirty="0">
                <a:solidFill>
                  <a:srgbClr val="CC3300"/>
                </a:solidFill>
              </a:rPr>
              <a:t>Online Practice Test</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228600"/>
            <a:ext cx="8534400" cy="758825"/>
          </a:xfrm>
        </p:spPr>
        <p:txBody>
          <a:bodyPr>
            <a:noAutofit/>
          </a:bodyPr>
          <a:lstStyle/>
          <a:p>
            <a:pPr algn="ctr" eaLnBrk="1" fontAlgn="auto" hangingPunct="1">
              <a:spcAft>
                <a:spcPts val="0"/>
              </a:spcAft>
              <a:defRPr/>
            </a:pPr>
            <a:r>
              <a:rPr lang="en-US" sz="4400" dirty="0" smtClean="0">
                <a:solidFill>
                  <a:srgbClr val="C00000"/>
                </a:solidFill>
              </a:rPr>
              <a:t>CBEST Test Preparation</a:t>
            </a:r>
            <a:endParaRPr lang="en-US" sz="4400" dirty="0">
              <a:solidFill>
                <a:srgbClr val="C00000"/>
              </a:solidFill>
            </a:endParaRPr>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33350" y="1289050"/>
            <a:ext cx="9010650" cy="5105400"/>
          </a:xfrm>
        </p:spPr>
      </p:pic>
      <p:sp>
        <p:nvSpPr>
          <p:cNvPr id="46086" name="Rectangle 8"/>
          <p:cNvSpPr>
            <a:spLocks noChangeArrowheads="1"/>
          </p:cNvSpPr>
          <p:nvPr/>
        </p:nvSpPr>
        <p:spPr bwMode="auto">
          <a:xfrm>
            <a:off x="5552173" y="6400799"/>
            <a:ext cx="3352800" cy="276999"/>
          </a:xfrm>
          <a:prstGeom prst="rect">
            <a:avLst/>
          </a:prstGeom>
          <a:noFill/>
          <a:ln w="9525">
            <a:noFill/>
            <a:miter lim="800000"/>
            <a:headEnd/>
            <a:tailEnd/>
          </a:ln>
        </p:spPr>
        <p:txBody>
          <a:bodyPr wrap="square">
            <a:spAutoFit/>
          </a:bodyPr>
          <a:lstStyle/>
          <a:p>
            <a:r>
              <a:rPr lang="en-US" sz="1200" dirty="0">
                <a:hlinkClick r:id="rId4"/>
              </a:rPr>
              <a:t>http://www.ctcexams.nesinc.com/prepare.asp</a:t>
            </a:r>
            <a:endParaRPr lang="en-US" sz="1200" dirty="0">
              <a:solidFill>
                <a:srgbClr val="3366FF"/>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19100" y="457200"/>
            <a:ext cx="8382000" cy="792162"/>
          </a:xfrm>
        </p:spPr>
        <p:txBody>
          <a:bodyPr>
            <a:normAutofit/>
          </a:bodyPr>
          <a:lstStyle/>
          <a:p>
            <a:pPr algn="ctr" eaLnBrk="1" fontAlgn="auto" hangingPunct="1">
              <a:spcAft>
                <a:spcPts val="0"/>
              </a:spcAft>
              <a:defRPr/>
            </a:pPr>
            <a:r>
              <a:rPr lang="en-US" sz="4400" dirty="0">
                <a:solidFill>
                  <a:srgbClr val="CC3300"/>
                </a:solidFill>
              </a:rPr>
              <a:t>Who Must Take the CBEST?</a:t>
            </a:r>
          </a:p>
        </p:txBody>
      </p:sp>
      <p:sp>
        <p:nvSpPr>
          <p:cNvPr id="14341" name="Rectangle 3"/>
          <p:cNvSpPr>
            <a:spLocks noGrp="1" noChangeArrowheads="1"/>
          </p:cNvSpPr>
          <p:nvPr>
            <p:ph idx="1"/>
          </p:nvPr>
        </p:nvSpPr>
        <p:spPr>
          <a:xfrm>
            <a:off x="304800" y="1981200"/>
            <a:ext cx="8610600" cy="4267200"/>
          </a:xfrm>
        </p:spPr>
        <p:txBody>
          <a:bodyPr>
            <a:normAutofit/>
          </a:bodyPr>
          <a:lstStyle/>
          <a:p>
            <a:pPr eaLnBrk="1" hangingPunct="1">
              <a:buFont typeface="Wingdings" pitchFamily="2" charset="2"/>
              <a:buNone/>
            </a:pPr>
            <a:r>
              <a:rPr lang="en-US" dirty="0" smtClean="0"/>
              <a:t>	</a:t>
            </a:r>
            <a:r>
              <a:rPr lang="en-US" sz="3200" dirty="0" smtClean="0">
                <a:solidFill>
                  <a:schemeClr val="bg2">
                    <a:lumMod val="25000"/>
                  </a:schemeClr>
                </a:solidFill>
              </a:rPr>
              <a:t>In California, you must take the CBEST if :</a:t>
            </a:r>
          </a:p>
          <a:p>
            <a:pPr eaLnBrk="1" hangingPunct="1">
              <a:buFont typeface="Wingdings" pitchFamily="2" charset="2"/>
              <a:buNone/>
            </a:pPr>
            <a:endParaRPr lang="en-US" sz="3200" dirty="0" smtClean="0">
              <a:solidFill>
                <a:srgbClr val="579DDA"/>
              </a:solidFill>
            </a:endParaRPr>
          </a:p>
          <a:p>
            <a:pPr lvl="1" eaLnBrk="1" hangingPunct="1"/>
            <a:r>
              <a:rPr lang="en-US" sz="2800" dirty="0" smtClean="0">
                <a:solidFill>
                  <a:schemeClr val="bg2">
                    <a:lumMod val="10000"/>
                  </a:schemeClr>
                </a:solidFill>
              </a:rPr>
              <a:t>You are applying for a CTC approved teacher preparation/credential program</a:t>
            </a:r>
          </a:p>
          <a:p>
            <a:pPr lvl="1" eaLnBrk="1" hangingPunct="1"/>
            <a:r>
              <a:rPr lang="en-US" sz="2800" dirty="0" smtClean="0">
                <a:solidFill>
                  <a:schemeClr val="bg2">
                    <a:lumMod val="10000"/>
                  </a:schemeClr>
                </a:solidFill>
              </a:rPr>
              <a:t>You are applying to be a day to day substitute</a:t>
            </a:r>
          </a:p>
          <a:p>
            <a:pPr lvl="1" eaLnBrk="1" hangingPunct="1"/>
            <a:r>
              <a:rPr lang="en-US" sz="2800" dirty="0" smtClean="0">
                <a:solidFill>
                  <a:schemeClr val="bg2">
                    <a:lumMod val="10000"/>
                  </a:schemeClr>
                </a:solidFill>
              </a:rPr>
              <a:t>You are applying for a first teaching credential</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chor="ctr">
            <a:noAutofit/>
          </a:bodyPr>
          <a:lstStyle/>
          <a:p>
            <a:pPr algn="ctr" eaLnBrk="1" fontAlgn="auto" hangingPunct="1">
              <a:spcAft>
                <a:spcPts val="0"/>
              </a:spcAft>
              <a:defRPr/>
            </a:pPr>
            <a:r>
              <a:rPr lang="en-US" sz="4400" dirty="0" smtClean="0">
                <a:solidFill>
                  <a:srgbClr val="C00000"/>
                </a:solidFill>
              </a:rPr>
              <a:t>CBEST Test Preparation</a:t>
            </a:r>
            <a:endParaRPr lang="en-US" sz="4400"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17294"/>
            <a:ext cx="9144000" cy="5140706"/>
          </a:xfrm>
        </p:spPr>
      </p:pic>
      <p:sp>
        <p:nvSpPr>
          <p:cNvPr id="2" name="Rounded Rectangle 1"/>
          <p:cNvSpPr/>
          <p:nvPr/>
        </p:nvSpPr>
        <p:spPr>
          <a:xfrm>
            <a:off x="2823825" y="4495800"/>
            <a:ext cx="5562600" cy="990600"/>
          </a:xfrm>
          <a:prstGeom prst="roundRect">
            <a:avLst/>
          </a:prstGeom>
          <a:noFill/>
          <a:ln w="190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7720" y="0"/>
            <a:ext cx="7543800" cy="1449387"/>
          </a:xfrm>
        </p:spPr>
        <p:txBody>
          <a:bodyPr anchor="ctr">
            <a:noAutofit/>
          </a:bodyPr>
          <a:lstStyle/>
          <a:p>
            <a:pPr algn="ctr"/>
            <a:r>
              <a:rPr lang="en-US" sz="4400" dirty="0" smtClean="0">
                <a:solidFill>
                  <a:srgbClr val="C00000"/>
                </a:solidFill>
              </a:rPr>
              <a:t>CBEST Test Preparation</a:t>
            </a:r>
            <a:endParaRPr lang="en-US" sz="4400" dirty="0">
              <a:solidFill>
                <a:srgbClr val="C00000"/>
              </a:solidFill>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48488" y="1447800"/>
            <a:ext cx="2195512" cy="2895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370" y="1621630"/>
            <a:ext cx="3474500" cy="450925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581400"/>
            <a:ext cx="2146300" cy="2857500"/>
          </a:xfrm>
          <a:prstGeom prst="rect">
            <a:avLst/>
          </a:prstGeom>
        </p:spPr>
      </p:pic>
    </p:spTree>
    <p:extLst>
      <p:ext uri="{BB962C8B-B14F-4D97-AF65-F5344CB8AC3E}">
        <p14:creationId xmlns:p14="http://schemas.microsoft.com/office/powerpoint/2010/main" val="354514913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algn="ctr" eaLnBrk="1" fontAlgn="auto" hangingPunct="1">
              <a:spcAft>
                <a:spcPts val="0"/>
              </a:spcAft>
              <a:defRPr/>
            </a:pPr>
            <a:r>
              <a:rPr lang="en-US" sz="4400" dirty="0">
                <a:solidFill>
                  <a:srgbClr val="CC3300"/>
                </a:solidFill>
              </a:rPr>
              <a:t>For more information…</a:t>
            </a:r>
          </a:p>
        </p:txBody>
      </p:sp>
      <p:sp>
        <p:nvSpPr>
          <p:cNvPr id="48133" name="Rectangle 3"/>
          <p:cNvSpPr>
            <a:spLocks noGrp="1" noChangeArrowheads="1"/>
          </p:cNvSpPr>
          <p:nvPr>
            <p:ph idx="1"/>
          </p:nvPr>
        </p:nvSpPr>
        <p:spPr>
          <a:xfrm>
            <a:off x="228600" y="1981200"/>
            <a:ext cx="8763000" cy="3429000"/>
          </a:xfrm>
        </p:spPr>
        <p:txBody>
          <a:bodyPr/>
          <a:lstStyle/>
          <a:p>
            <a:pPr algn="ctr" eaLnBrk="1" hangingPunct="1">
              <a:buFont typeface="Wingdings" pitchFamily="2" charset="2"/>
              <a:buNone/>
            </a:pPr>
            <a:r>
              <a:rPr lang="en-US" sz="4000" dirty="0" smtClean="0"/>
              <a:t>Visit the official CBEST website at</a:t>
            </a:r>
          </a:p>
          <a:p>
            <a:pPr algn="ctr">
              <a:buNone/>
            </a:pPr>
            <a:r>
              <a:rPr lang="en-US" sz="4000" dirty="0" smtClean="0">
                <a:hlinkClick r:id="rId3"/>
              </a:rPr>
              <a:t>www.ctcexams.nesinc.com</a:t>
            </a:r>
            <a:r>
              <a:rPr lang="en-US" sz="4000" dirty="0" smtClean="0"/>
              <a:t> </a:t>
            </a:r>
            <a:endParaRPr lang="en-US" b="1" dirty="0" smtClean="0"/>
          </a:p>
          <a:p>
            <a:pPr eaLnBrk="1" hangingPunct="1">
              <a:buFont typeface="Wingdings" pitchFamily="2" charset="2"/>
              <a:buNone/>
            </a:pPr>
            <a:endParaRPr lang="en-US" dirty="0" smtClean="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Rectangle 5"/>
          <p:cNvSpPr>
            <a:spLocks noGrp="1" noChangeArrowheads="1"/>
          </p:cNvSpPr>
          <p:nvPr>
            <p:ph type="title"/>
          </p:nvPr>
        </p:nvSpPr>
        <p:spPr>
          <a:xfrm>
            <a:off x="685800" y="381000"/>
            <a:ext cx="7772400" cy="762000"/>
          </a:xfrm>
        </p:spPr>
        <p:txBody>
          <a:bodyPr>
            <a:normAutofit fontScale="90000"/>
          </a:bodyPr>
          <a:lstStyle/>
          <a:p>
            <a:pPr algn="ctr" eaLnBrk="1" fontAlgn="auto" hangingPunct="1">
              <a:spcAft>
                <a:spcPts val="0"/>
              </a:spcAft>
              <a:defRPr/>
            </a:pPr>
            <a:r>
              <a:rPr lang="en-US" sz="6900" dirty="0">
                <a:solidFill>
                  <a:srgbClr val="CC3300"/>
                </a:solidFill>
              </a:rPr>
              <a:t>Questions</a:t>
            </a:r>
          </a:p>
        </p:txBody>
      </p:sp>
      <p:pic>
        <p:nvPicPr>
          <p:cNvPr id="49157" name="Picture 8" descr="PE01821_"/>
          <p:cNvPicPr>
            <a:picLocks noGrp="1" noChangeAspect="1" noChangeArrowheads="1"/>
          </p:cNvPicPr>
          <p:nvPr>
            <p:ph idx="1"/>
          </p:nvPr>
        </p:nvPicPr>
        <p:blipFill>
          <a:blip r:embed="rId3" cstate="print"/>
          <a:stretch>
            <a:fillRect/>
          </a:stretch>
        </p:blipFill>
        <p:spPr>
          <a:xfrm>
            <a:off x="3080787" y="2139730"/>
            <a:ext cx="3026875" cy="3435790"/>
          </a:xfrm>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8800" dirty="0" smtClean="0">
                <a:solidFill>
                  <a:srgbClr val="CC3300"/>
                </a:solidFill>
              </a:rPr>
              <a:t>CSET</a:t>
            </a:r>
            <a:endParaRPr lang="en-US" sz="8800" dirty="0">
              <a:solidFill>
                <a:srgbClr val="CC3300"/>
              </a:solidFill>
            </a:endParaRPr>
          </a:p>
        </p:txBody>
      </p:sp>
      <p:sp>
        <p:nvSpPr>
          <p:cNvPr id="2" name="TextBox 1"/>
          <p:cNvSpPr txBox="1"/>
          <p:nvPr/>
        </p:nvSpPr>
        <p:spPr>
          <a:xfrm>
            <a:off x="594360" y="2667000"/>
            <a:ext cx="8001000" cy="1446550"/>
          </a:xfrm>
          <a:prstGeom prst="rect">
            <a:avLst/>
          </a:prstGeom>
          <a:noFill/>
        </p:spPr>
        <p:txBody>
          <a:bodyPr wrap="square" rtlCol="0">
            <a:spAutoFit/>
          </a:bodyPr>
          <a:lstStyle/>
          <a:p>
            <a:pPr algn="ctr"/>
            <a:r>
              <a:rPr lang="en-US" sz="4400" dirty="0" smtClean="0">
                <a:solidFill>
                  <a:srgbClr val="CC3300"/>
                </a:solidFill>
                <a:latin typeface="+mn-lt"/>
              </a:rPr>
              <a:t>C</a:t>
            </a:r>
            <a:r>
              <a:rPr lang="en-US" sz="4400" dirty="0" smtClean="0">
                <a:latin typeface="+mn-lt"/>
              </a:rPr>
              <a:t>alifornia </a:t>
            </a:r>
            <a:r>
              <a:rPr lang="en-US" sz="4400" dirty="0" smtClean="0">
                <a:solidFill>
                  <a:srgbClr val="CC3300"/>
                </a:solidFill>
                <a:latin typeface="+mn-lt"/>
              </a:rPr>
              <a:t>S</a:t>
            </a:r>
            <a:r>
              <a:rPr lang="en-US" sz="4400" dirty="0" smtClean="0">
                <a:latin typeface="+mn-lt"/>
              </a:rPr>
              <a:t>ubject </a:t>
            </a:r>
            <a:r>
              <a:rPr lang="en-US" sz="4400" dirty="0" smtClean="0">
                <a:solidFill>
                  <a:srgbClr val="CC3300"/>
                </a:solidFill>
                <a:latin typeface="+mn-lt"/>
              </a:rPr>
              <a:t>E</a:t>
            </a:r>
            <a:r>
              <a:rPr lang="en-US" sz="4400" dirty="0" smtClean="0">
                <a:latin typeface="+mn-lt"/>
              </a:rPr>
              <a:t>xaminations for </a:t>
            </a:r>
            <a:r>
              <a:rPr lang="en-US" sz="4400" dirty="0" smtClean="0">
                <a:solidFill>
                  <a:srgbClr val="CC3300"/>
                </a:solidFill>
                <a:latin typeface="+mn-lt"/>
              </a:rPr>
              <a:t>T</a:t>
            </a:r>
            <a:r>
              <a:rPr lang="en-US" sz="4400" dirty="0" smtClean="0">
                <a:latin typeface="+mn-lt"/>
              </a:rPr>
              <a:t>eachers</a:t>
            </a:r>
            <a:endParaRPr lang="en-US" sz="4400" dirty="0">
              <a:latin typeface="+mn-lt"/>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0" y="228600"/>
            <a:ext cx="8382000" cy="1371600"/>
          </a:xfrm>
        </p:spPr>
        <p:txBody>
          <a:bodyPr wrap="square" numCol="1" anchorCtr="0" compatLnSpc="1">
            <a:prstTxWarp prst="textNoShape">
              <a:avLst/>
            </a:prstTxWarp>
            <a:normAutofit/>
          </a:bodyPr>
          <a:lstStyle/>
          <a:p>
            <a:pPr algn="ctr" eaLnBrk="1" hangingPunct="1">
              <a:defRPr/>
            </a:pPr>
            <a:r>
              <a:rPr lang="en-US" sz="6000" dirty="0" smtClean="0">
                <a:solidFill>
                  <a:srgbClr val="CC3300"/>
                </a:solidFill>
                <a:cs typeface="Arial" charset="0"/>
              </a:rPr>
              <a:t>What is the CSET?</a:t>
            </a:r>
          </a:p>
        </p:txBody>
      </p:sp>
      <p:sp>
        <p:nvSpPr>
          <p:cNvPr id="51205" name="Rectangle 3"/>
          <p:cNvSpPr>
            <a:spLocks noGrp="1" noChangeArrowheads="1"/>
          </p:cNvSpPr>
          <p:nvPr>
            <p:ph idx="4294967295"/>
          </p:nvPr>
        </p:nvSpPr>
        <p:spPr>
          <a:xfrm>
            <a:off x="914400" y="1371600"/>
            <a:ext cx="8229600" cy="5257800"/>
          </a:xfrm>
        </p:spPr>
        <p:txBody>
          <a:bodyPr/>
          <a:lstStyle/>
          <a:p>
            <a:pPr eaLnBrk="1" hangingPunct="1">
              <a:buFont typeface="Wingdings" pitchFamily="2" charset="2"/>
              <a:buNone/>
            </a:pPr>
            <a:endParaRPr lang="en-US" sz="2600" dirty="0" smtClean="0"/>
          </a:p>
          <a:p>
            <a:pPr eaLnBrk="1" hangingPunct="1">
              <a:buFont typeface="Wingdings" pitchFamily="2" charset="2"/>
              <a:buNone/>
            </a:pPr>
            <a:r>
              <a:rPr lang="en-US" dirty="0" smtClean="0"/>
              <a:t>   </a:t>
            </a:r>
            <a:r>
              <a:rPr lang="en-US" sz="3600" dirty="0" smtClean="0"/>
              <a:t>The California Subject Examination for Teachers, or CSET, is a timed exam divided into three to five different sections – </a:t>
            </a:r>
            <a:r>
              <a:rPr lang="en-US" sz="3600" dirty="0" smtClean="0">
                <a:solidFill>
                  <a:schemeClr val="accent6">
                    <a:lumMod val="75000"/>
                  </a:schemeClr>
                </a:solidFill>
              </a:rPr>
              <a:t>each section has a specific content focus. </a:t>
            </a:r>
          </a:p>
          <a:p>
            <a:pPr eaLnBrk="1" hangingPunct="1">
              <a:buFont typeface="Wingdings" pitchFamily="2" charset="2"/>
              <a:buNone/>
            </a:pPr>
            <a:endParaRPr lang="en-US" dirty="0" smtClean="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8039381" cy="731838"/>
          </a:xfrm>
        </p:spPr>
        <p:txBody>
          <a:bodyPr wrap="square" numCol="1" anchorCtr="0" compatLnSpc="1">
            <a:prstTxWarp prst="textNoShape">
              <a:avLst/>
            </a:prstTxWarp>
            <a:normAutofit fontScale="90000"/>
          </a:bodyPr>
          <a:lstStyle/>
          <a:p>
            <a:pPr algn="ctr" eaLnBrk="1" hangingPunct="1">
              <a:defRPr/>
            </a:pPr>
            <a:r>
              <a:rPr lang="en-US" sz="6000" dirty="0" smtClean="0">
                <a:solidFill>
                  <a:srgbClr val="CC3300"/>
                </a:solidFill>
                <a:cs typeface="Arial" charset="0"/>
              </a:rPr>
              <a:t>Why Take the CSET?</a:t>
            </a:r>
          </a:p>
        </p:txBody>
      </p:sp>
      <p:sp>
        <p:nvSpPr>
          <p:cNvPr id="52229" name="Rectangle 3"/>
          <p:cNvSpPr>
            <a:spLocks noGrp="1" noChangeArrowheads="1"/>
          </p:cNvSpPr>
          <p:nvPr>
            <p:ph idx="1"/>
          </p:nvPr>
        </p:nvSpPr>
        <p:spPr>
          <a:xfrm>
            <a:off x="914400" y="2133600"/>
            <a:ext cx="7315200" cy="4114800"/>
          </a:xfrm>
        </p:spPr>
        <p:txBody>
          <a:bodyPr>
            <a:normAutofit/>
          </a:bodyPr>
          <a:lstStyle/>
          <a:p>
            <a:pPr eaLnBrk="1" hangingPunct="1">
              <a:buFontTx/>
              <a:buNone/>
            </a:pPr>
            <a:r>
              <a:rPr lang="en-US" sz="4000" dirty="0" smtClean="0">
                <a:latin typeface="Berlin Sans FB" pitchFamily="34" charset="0"/>
              </a:rPr>
              <a:t>	</a:t>
            </a:r>
            <a:r>
              <a:rPr lang="en-US" sz="4000" dirty="0" smtClean="0"/>
              <a:t>California teaching credential candidates are required by law to verify their </a:t>
            </a:r>
            <a:r>
              <a:rPr lang="en-US" sz="4000" dirty="0" smtClean="0">
                <a:solidFill>
                  <a:schemeClr val="accent5">
                    <a:lumMod val="50000"/>
                  </a:schemeClr>
                </a:solidFill>
              </a:rPr>
              <a:t>subject matter knowledge </a:t>
            </a:r>
            <a:r>
              <a:rPr lang="en-US" sz="4000" dirty="0" smtClean="0"/>
              <a:t>and </a:t>
            </a:r>
            <a:r>
              <a:rPr lang="en-US" sz="4000" dirty="0" smtClean="0">
                <a:solidFill>
                  <a:schemeClr val="accent5">
                    <a:lumMod val="50000"/>
                  </a:schemeClr>
                </a:solidFill>
              </a:rPr>
              <a:t>competencies.</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4294967295"/>
          </p:nvPr>
        </p:nvSpPr>
        <p:spPr>
          <a:xfrm>
            <a:off x="0" y="1074240"/>
            <a:ext cx="8915400" cy="5402760"/>
          </a:xfrm>
        </p:spPr>
        <p:txBody>
          <a:bodyPr rtlCol="0">
            <a:normAutofit/>
          </a:bodyPr>
          <a:lstStyle/>
          <a:p>
            <a:pPr algn="ctr" eaLnBrk="1" fontAlgn="auto" hangingPunct="1">
              <a:lnSpc>
                <a:spcPct val="90000"/>
              </a:lnSpc>
              <a:spcAft>
                <a:spcPts val="0"/>
              </a:spcAft>
              <a:buFontTx/>
              <a:buNone/>
              <a:defRPr/>
            </a:pPr>
            <a:r>
              <a:rPr lang="en-US" sz="2400" b="1" dirty="0" smtClean="0"/>
              <a:t>Quick Overview of</a:t>
            </a:r>
          </a:p>
          <a:p>
            <a:pPr algn="ctr" eaLnBrk="1" fontAlgn="auto" hangingPunct="1">
              <a:lnSpc>
                <a:spcPct val="90000"/>
              </a:lnSpc>
              <a:spcAft>
                <a:spcPts val="0"/>
              </a:spcAft>
              <a:buFontTx/>
              <a:buNone/>
              <a:defRPr/>
            </a:pPr>
            <a:r>
              <a:rPr lang="en-US" sz="2400" b="1" dirty="0" smtClean="0"/>
              <a:t>California Subject Examination for Teachers (CSET):</a:t>
            </a:r>
          </a:p>
          <a:p>
            <a:pPr marL="484632" lvl="1" eaLnBrk="1" fontAlgn="auto" hangingPunct="1">
              <a:lnSpc>
                <a:spcPct val="90000"/>
              </a:lnSpc>
              <a:spcAft>
                <a:spcPts val="0"/>
              </a:spcAft>
              <a:buFont typeface="Wingdings" pitchFamily="2" charset="2"/>
              <a:buChar char="Ø"/>
              <a:defRPr/>
            </a:pPr>
            <a:r>
              <a:rPr lang="en-US" sz="2400" dirty="0" smtClean="0">
                <a:solidFill>
                  <a:schemeClr val="accent5">
                    <a:lumMod val="50000"/>
                  </a:schemeClr>
                </a:solidFill>
              </a:rPr>
              <a:t>Approximately $99-$134 per section </a:t>
            </a:r>
          </a:p>
          <a:p>
            <a:pPr marL="484632" lvl="1" eaLnBrk="1" fontAlgn="auto" hangingPunct="1">
              <a:lnSpc>
                <a:spcPct val="90000"/>
              </a:lnSpc>
              <a:spcAft>
                <a:spcPts val="0"/>
              </a:spcAft>
              <a:buFont typeface="Wingdings" pitchFamily="2" charset="2"/>
              <a:buChar char="Ø"/>
              <a:defRPr/>
            </a:pPr>
            <a:r>
              <a:rPr lang="en-US" sz="2400" dirty="0" smtClean="0">
                <a:solidFill>
                  <a:schemeClr val="accent5">
                    <a:lumMod val="50000"/>
                  </a:schemeClr>
                </a:solidFill>
              </a:rPr>
              <a:t>Students may take 1-5 subtests during any of the scheduled test sessions. </a:t>
            </a:r>
          </a:p>
          <a:p>
            <a:pPr marL="484632" lvl="1" eaLnBrk="1" fontAlgn="auto" hangingPunct="1">
              <a:lnSpc>
                <a:spcPct val="90000"/>
              </a:lnSpc>
              <a:spcAft>
                <a:spcPts val="0"/>
              </a:spcAft>
              <a:buFont typeface="Wingdings" pitchFamily="2" charset="2"/>
              <a:buChar char="Ø"/>
              <a:defRPr/>
            </a:pPr>
            <a:r>
              <a:rPr lang="en-US" sz="2400" dirty="0" smtClean="0">
                <a:solidFill>
                  <a:schemeClr val="accent5">
                    <a:lumMod val="50000"/>
                  </a:schemeClr>
                </a:solidFill>
              </a:rPr>
              <a:t>Taking the tests one at a time requires careful planning to ensure that all subtests are passed prior to the deadline for the credential program application. </a:t>
            </a:r>
          </a:p>
          <a:p>
            <a:pPr marL="484632" lvl="1" eaLnBrk="1" fontAlgn="auto" hangingPunct="1">
              <a:lnSpc>
                <a:spcPct val="90000"/>
              </a:lnSpc>
              <a:spcAft>
                <a:spcPts val="0"/>
              </a:spcAft>
              <a:buFont typeface="Wingdings" pitchFamily="2" charset="2"/>
              <a:buChar char="Ø"/>
              <a:defRPr/>
            </a:pPr>
            <a:r>
              <a:rPr lang="en-US" sz="2400" dirty="0" smtClean="0">
                <a:solidFill>
                  <a:schemeClr val="accent5">
                    <a:lumMod val="50000"/>
                  </a:schemeClr>
                </a:solidFill>
              </a:rPr>
              <a:t>A passing exam score must be used for credentialing purposes within five years. The 5-year clock starts ticking with the passing of the first subtest.</a:t>
            </a:r>
          </a:p>
          <a:p>
            <a:pPr marL="484632" lvl="1" eaLnBrk="1" fontAlgn="auto" hangingPunct="1">
              <a:lnSpc>
                <a:spcPct val="90000"/>
              </a:lnSpc>
              <a:spcAft>
                <a:spcPts val="0"/>
              </a:spcAft>
              <a:buFont typeface="Wingdings" pitchFamily="2" charset="2"/>
              <a:buChar char="Ø"/>
              <a:defRPr/>
            </a:pPr>
            <a:r>
              <a:rPr lang="en-US" sz="2400" dirty="0" smtClean="0">
                <a:solidFill>
                  <a:schemeClr val="accent5">
                    <a:lumMod val="50000"/>
                  </a:schemeClr>
                </a:solidFill>
              </a:rPr>
              <a:t>Test questions are drawn from the Content Specifications for each subject area. The Content Specifications align with the Student Academic Content Standards published by the CA State Board of Education.</a:t>
            </a:r>
            <a:endParaRPr lang="en-US" dirty="0" smtClean="0"/>
          </a:p>
          <a:p>
            <a:pPr eaLnBrk="1" fontAlgn="auto" hangingPunct="1">
              <a:lnSpc>
                <a:spcPct val="90000"/>
              </a:lnSpc>
              <a:spcAft>
                <a:spcPts val="0"/>
              </a:spcAft>
              <a:defRPr/>
            </a:pPr>
            <a:endParaRPr lang="en-US" sz="1800" dirty="0" smtClean="0"/>
          </a:p>
        </p:txBody>
      </p:sp>
      <p:sp>
        <p:nvSpPr>
          <p:cNvPr id="55301" name="TextBox 4"/>
          <p:cNvSpPr txBox="1">
            <a:spLocks noChangeArrowheads="1"/>
          </p:cNvSpPr>
          <p:nvPr/>
        </p:nvSpPr>
        <p:spPr bwMode="auto">
          <a:xfrm>
            <a:off x="1447800" y="304799"/>
            <a:ext cx="6400800" cy="769441"/>
          </a:xfrm>
          <a:prstGeom prst="rect">
            <a:avLst/>
          </a:prstGeom>
          <a:noFill/>
          <a:ln w="9525">
            <a:noFill/>
            <a:miter lim="800000"/>
            <a:headEnd/>
            <a:tailEnd/>
          </a:ln>
        </p:spPr>
        <p:txBody>
          <a:bodyPr>
            <a:spAutoFit/>
          </a:bodyPr>
          <a:lstStyle/>
          <a:p>
            <a:pPr algn="ctr"/>
            <a:r>
              <a:rPr lang="en-US" sz="4400" dirty="0">
                <a:solidFill>
                  <a:srgbClr val="CC3300"/>
                </a:solidFill>
                <a:latin typeface="+mn-lt"/>
              </a:rPr>
              <a:t>About the CSET </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4916"/>
            <a:ext cx="8382000" cy="762000"/>
          </a:xfrm>
        </p:spPr>
        <p:txBody>
          <a:bodyPr>
            <a:noAutofit/>
          </a:bodyPr>
          <a:lstStyle/>
          <a:p>
            <a:pPr algn="ctr"/>
            <a:r>
              <a:rPr lang="en-US" sz="4000" dirty="0" smtClean="0">
                <a:solidFill>
                  <a:schemeClr val="accent1">
                    <a:lumMod val="75000"/>
                  </a:schemeClr>
                </a:solidFill>
              </a:rPr>
              <a:t>CSET Content Areas</a:t>
            </a:r>
            <a:endParaRPr lang="en-US" sz="4000" dirty="0">
              <a:solidFill>
                <a:schemeClr val="accent1">
                  <a:lumMod val="75000"/>
                </a:schemeClr>
              </a:solidFill>
            </a:endParaRPr>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61975" y="914400"/>
            <a:ext cx="8172450" cy="5943600"/>
          </a:xfrm>
        </p:spPr>
      </p:pic>
    </p:spTree>
    <p:extLst>
      <p:ext uri="{BB962C8B-B14F-4D97-AF65-F5344CB8AC3E}">
        <p14:creationId xmlns:p14="http://schemas.microsoft.com/office/powerpoint/2010/main" val="275762996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8534400" cy="1143000"/>
          </a:xfrm>
        </p:spPr>
        <p:txBody>
          <a:bodyPr>
            <a:normAutofit/>
          </a:bodyPr>
          <a:lstStyle/>
          <a:p>
            <a:pPr algn="ctr" eaLnBrk="1" fontAlgn="auto" hangingPunct="1">
              <a:spcAft>
                <a:spcPts val="0"/>
              </a:spcAft>
              <a:defRPr/>
            </a:pPr>
            <a:r>
              <a:rPr lang="en-US" sz="4400" dirty="0" smtClean="0">
                <a:solidFill>
                  <a:srgbClr val="CC3300"/>
                </a:solidFill>
              </a:rPr>
              <a:t>When is the CSET offered?</a:t>
            </a:r>
            <a:endParaRPr lang="en-US" sz="4400" dirty="0">
              <a:solidFill>
                <a:srgbClr val="CC3300"/>
              </a:solidFill>
            </a:endParaRPr>
          </a:p>
        </p:txBody>
      </p:sp>
      <p:sp>
        <p:nvSpPr>
          <p:cNvPr id="6" name="TextBox 5"/>
          <p:cNvSpPr txBox="1"/>
          <p:nvPr/>
        </p:nvSpPr>
        <p:spPr>
          <a:xfrm>
            <a:off x="381000" y="1981200"/>
            <a:ext cx="8305800" cy="2554545"/>
          </a:xfrm>
          <a:prstGeom prst="rect">
            <a:avLst/>
          </a:prstGeom>
          <a:noFill/>
        </p:spPr>
        <p:txBody>
          <a:bodyPr wrap="square">
            <a:spAutoFit/>
          </a:bodyPr>
          <a:lstStyle/>
          <a:p>
            <a:pPr>
              <a:defRPr/>
            </a:pPr>
            <a:r>
              <a:rPr lang="en-US" sz="3200" dirty="0" smtClean="0">
                <a:solidFill>
                  <a:schemeClr val="tx1">
                    <a:lumMod val="75000"/>
                    <a:lumOff val="25000"/>
                  </a:schemeClr>
                </a:solidFill>
                <a:latin typeface="+mn-lt"/>
                <a:cs typeface="+mn-cs"/>
              </a:rPr>
              <a:t>All CSETs are administered as computer-based testing (except for American Sign Language)</a:t>
            </a:r>
          </a:p>
          <a:p>
            <a:pPr>
              <a:defRPr/>
            </a:pPr>
            <a:endParaRPr lang="en-US" sz="3200" dirty="0" smtClean="0">
              <a:solidFill>
                <a:schemeClr val="tx1">
                  <a:lumMod val="75000"/>
                  <a:lumOff val="25000"/>
                </a:schemeClr>
              </a:solidFill>
              <a:latin typeface="+mn-lt"/>
              <a:cs typeface="+mn-cs"/>
            </a:endParaRPr>
          </a:p>
          <a:p>
            <a:pPr>
              <a:defRPr/>
            </a:pPr>
            <a:r>
              <a:rPr lang="en-US" sz="3200" dirty="0" smtClean="0">
                <a:latin typeface="+mn-lt"/>
                <a:cs typeface="+mn-cs"/>
              </a:rPr>
              <a:t>Computer- based testing is available year-round </a:t>
            </a:r>
            <a:r>
              <a:rPr lang="en-US" sz="3200" dirty="0" smtClean="0">
                <a:solidFill>
                  <a:srgbClr val="FF6600"/>
                </a:solidFill>
                <a:latin typeface="+mn-lt"/>
                <a:cs typeface="+mn-cs"/>
              </a:rPr>
              <a:t>by appointment.</a:t>
            </a:r>
            <a:endParaRPr lang="en-US" sz="3200" dirty="0" smtClean="0">
              <a:solidFill>
                <a:srgbClr val="92D050"/>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856396"/>
          </a:xfrm>
        </p:spPr>
        <p:txBody>
          <a:bodyPr>
            <a:normAutofit/>
          </a:bodyPr>
          <a:lstStyle/>
          <a:p>
            <a:pPr algn="ctr" eaLnBrk="1" fontAlgn="auto" hangingPunct="1">
              <a:spcAft>
                <a:spcPts val="0"/>
              </a:spcAft>
              <a:defRPr/>
            </a:pPr>
            <a:r>
              <a:rPr lang="en-US" sz="4400" dirty="0" smtClean="0">
                <a:solidFill>
                  <a:srgbClr val="CC3300"/>
                </a:solidFill>
              </a:rPr>
              <a:t>When is the CBEST offered?</a:t>
            </a:r>
            <a:endParaRPr lang="en-US" sz="4400" dirty="0">
              <a:solidFill>
                <a:srgbClr val="CC3300"/>
              </a:solidFill>
            </a:endParaRPr>
          </a:p>
        </p:txBody>
      </p:sp>
      <p:sp>
        <p:nvSpPr>
          <p:cNvPr id="4" name="Content Placeholder 3"/>
          <p:cNvSpPr>
            <a:spLocks noGrp="1"/>
          </p:cNvSpPr>
          <p:nvPr>
            <p:ph idx="1"/>
          </p:nvPr>
        </p:nvSpPr>
        <p:spPr/>
        <p:txBody>
          <a:bodyPr>
            <a:normAutofit/>
          </a:bodyPr>
          <a:lstStyle/>
          <a:p>
            <a:pPr>
              <a:defRPr/>
            </a:pPr>
            <a:r>
              <a:rPr lang="en-US" sz="2800" dirty="0" smtClean="0"/>
              <a:t>Paper-based testing ($41)is offered five to six times during the year.  In 2015-2016, you can take the CBEST in the following months: </a:t>
            </a:r>
            <a:r>
              <a:rPr lang="en-US" sz="2800" dirty="0" smtClean="0">
                <a:solidFill>
                  <a:schemeClr val="accent5">
                    <a:lumMod val="50000"/>
                  </a:schemeClr>
                </a:solidFill>
              </a:rPr>
              <a:t>September, December, February, April, and July</a:t>
            </a:r>
            <a:r>
              <a:rPr lang="en-US" sz="2800" dirty="0" smtClean="0">
                <a:solidFill>
                  <a:schemeClr val="bg2">
                    <a:lumMod val="25000"/>
                  </a:schemeClr>
                </a:solidFill>
              </a:rPr>
              <a:t>.</a:t>
            </a:r>
          </a:p>
          <a:p>
            <a:pPr>
              <a:defRPr/>
            </a:pPr>
            <a:endParaRPr lang="en-US" sz="2800" dirty="0" smtClean="0">
              <a:solidFill>
                <a:schemeClr val="bg2">
                  <a:lumMod val="50000"/>
                  <a:lumOff val="50000"/>
                </a:schemeClr>
              </a:solidFill>
            </a:endParaRPr>
          </a:p>
          <a:p>
            <a:pPr>
              <a:defRPr/>
            </a:pPr>
            <a:r>
              <a:rPr lang="en-US" sz="2800" dirty="0" smtClean="0"/>
              <a:t>Computer- based testing ($41+ $61)is available year-round </a:t>
            </a:r>
            <a:r>
              <a:rPr lang="en-US" sz="2800" dirty="0" smtClean="0">
                <a:solidFill>
                  <a:srgbClr val="FF6600"/>
                </a:solidFill>
              </a:rPr>
              <a:t>by appointment only</a:t>
            </a:r>
            <a:r>
              <a:rPr lang="en-US" sz="2800" dirty="0" smtClean="0"/>
              <a:t>, Monday through Saturday (excluding holidays).</a:t>
            </a:r>
          </a:p>
          <a:p>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fontAlgn="auto" hangingPunct="1">
              <a:spcAft>
                <a:spcPts val="0"/>
              </a:spcAft>
              <a:defRPr/>
            </a:pPr>
            <a:r>
              <a:rPr lang="en-US" sz="4800" dirty="0" smtClean="0">
                <a:solidFill>
                  <a:srgbClr val="CC3300"/>
                </a:solidFill>
              </a:rPr>
              <a:t>CSET Test Format</a:t>
            </a:r>
          </a:p>
        </p:txBody>
      </p:sp>
      <p:sp>
        <p:nvSpPr>
          <p:cNvPr id="57349" name="Content Placeholder 4"/>
          <p:cNvSpPr>
            <a:spLocks noGrp="1"/>
          </p:cNvSpPr>
          <p:nvPr>
            <p:ph idx="1"/>
          </p:nvPr>
        </p:nvSpPr>
        <p:spPr>
          <a:xfrm>
            <a:off x="1143000" y="1981200"/>
            <a:ext cx="7224713" cy="4235450"/>
          </a:xfrm>
        </p:spPr>
        <p:txBody>
          <a:bodyPr/>
          <a:lstStyle/>
          <a:p>
            <a:pPr eaLnBrk="1" hangingPunct="1"/>
            <a:r>
              <a:rPr lang="en-US" sz="3200" dirty="0" smtClean="0"/>
              <a:t>Exam is divided into 3-5 subtests each with a specific focus</a:t>
            </a:r>
          </a:p>
          <a:p>
            <a:pPr eaLnBrk="1" hangingPunct="1"/>
            <a:r>
              <a:rPr lang="en-US" sz="3200" dirty="0" smtClean="0"/>
              <a:t>Questions are presented in two formats</a:t>
            </a:r>
          </a:p>
          <a:p>
            <a:pPr lvl="1" eaLnBrk="1" hangingPunct="1"/>
            <a:r>
              <a:rPr lang="en-US" sz="3200" dirty="0" smtClean="0">
                <a:solidFill>
                  <a:schemeClr val="accent5">
                    <a:lumMod val="75000"/>
                  </a:schemeClr>
                </a:solidFill>
              </a:rPr>
              <a:t>Multiple choice</a:t>
            </a:r>
          </a:p>
          <a:p>
            <a:pPr lvl="1" eaLnBrk="1" hangingPunct="1"/>
            <a:r>
              <a:rPr lang="en-US" sz="3200" dirty="0" smtClean="0">
                <a:solidFill>
                  <a:schemeClr val="accent5">
                    <a:lumMod val="75000"/>
                  </a:schemeClr>
                </a:solidFill>
              </a:rPr>
              <a:t>Constructed responses</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sz="half" idx="4294967295"/>
          </p:nvPr>
        </p:nvSpPr>
        <p:spPr>
          <a:xfrm>
            <a:off x="533400" y="1676400"/>
            <a:ext cx="8610600" cy="4648200"/>
          </a:xfrm>
        </p:spPr>
        <p:txBody>
          <a:bodyPr lIns="91440" tIns="45720" rIns="91440" bIns="45720">
            <a:normAutofit lnSpcReduction="10000"/>
          </a:bodyPr>
          <a:lstStyle/>
          <a:p>
            <a:pPr marL="533400" indent="-533400" algn="ctr" eaLnBrk="1" hangingPunct="1">
              <a:lnSpc>
                <a:spcPct val="80000"/>
              </a:lnSpc>
              <a:buFont typeface="Wingdings" pitchFamily="2" charset="2"/>
              <a:buNone/>
            </a:pPr>
            <a:r>
              <a:rPr lang="en-US" sz="2800" dirty="0" smtClean="0"/>
              <a:t>California Subject Examination for Teachers: </a:t>
            </a:r>
          </a:p>
          <a:p>
            <a:pPr marL="533400" indent="-533400" algn="ctr" eaLnBrk="1" hangingPunct="1">
              <a:lnSpc>
                <a:spcPct val="80000"/>
              </a:lnSpc>
              <a:buFont typeface="Wingdings" pitchFamily="2" charset="2"/>
              <a:buNone/>
            </a:pPr>
            <a:r>
              <a:rPr lang="en-US" sz="2800" dirty="0" smtClean="0">
                <a:solidFill>
                  <a:srgbClr val="FFC000"/>
                </a:solidFill>
              </a:rPr>
              <a:t>Multiple Subjects </a:t>
            </a:r>
            <a:r>
              <a:rPr lang="en-US" sz="2800" dirty="0" smtClean="0"/>
              <a:t>(CSET)</a:t>
            </a:r>
          </a:p>
          <a:p>
            <a:pPr marL="533400" indent="-533400" algn="ctr" eaLnBrk="1" hangingPunct="1">
              <a:lnSpc>
                <a:spcPct val="80000"/>
              </a:lnSpc>
              <a:buClr>
                <a:schemeClr val="tx2"/>
              </a:buClr>
              <a:buFont typeface="Wingdings" pitchFamily="2" charset="2"/>
              <a:buChar char="ü"/>
            </a:pPr>
            <a:r>
              <a:rPr lang="en-US" sz="2800" dirty="0" smtClean="0"/>
              <a:t>Offered in three separate subtests which are divided by subject matter</a:t>
            </a:r>
          </a:p>
          <a:p>
            <a:pPr marL="533400" indent="-533400" algn="ctr" eaLnBrk="1" hangingPunct="1">
              <a:lnSpc>
                <a:spcPct val="80000"/>
              </a:lnSpc>
              <a:buClr>
                <a:schemeClr val="tx2"/>
              </a:buClr>
              <a:buFont typeface="Wingdings" pitchFamily="2" charset="2"/>
              <a:buNone/>
            </a:pPr>
            <a:endParaRPr lang="en-US" sz="2800" dirty="0" smtClean="0"/>
          </a:p>
          <a:p>
            <a:pPr marL="914400" lvl="1" indent="-457200" eaLnBrk="1" hangingPunct="1">
              <a:lnSpc>
                <a:spcPct val="80000"/>
              </a:lnSpc>
              <a:buFont typeface="Wingdings" pitchFamily="2" charset="2"/>
              <a:buAutoNum type="arabicParenR"/>
            </a:pPr>
            <a:r>
              <a:rPr lang="en-US" sz="2800" dirty="0" smtClean="0">
                <a:solidFill>
                  <a:srgbClr val="FF9900"/>
                </a:solidFill>
              </a:rPr>
              <a:t>Language Arts, Literature &amp; Social Science</a:t>
            </a:r>
          </a:p>
          <a:p>
            <a:pPr marL="914400" lvl="1" indent="-457200" eaLnBrk="1" hangingPunct="1">
              <a:lnSpc>
                <a:spcPct val="80000"/>
              </a:lnSpc>
              <a:buFont typeface="Wingdings" pitchFamily="2" charset="2"/>
              <a:buAutoNum type="arabicParenR"/>
            </a:pPr>
            <a:r>
              <a:rPr lang="en-US" sz="2800" dirty="0" smtClean="0">
                <a:solidFill>
                  <a:schemeClr val="hlink"/>
                </a:solidFill>
              </a:rPr>
              <a:t>Math &amp; Science</a:t>
            </a:r>
          </a:p>
          <a:p>
            <a:pPr marL="914400" lvl="1" indent="-457200" eaLnBrk="1" hangingPunct="1">
              <a:lnSpc>
                <a:spcPct val="80000"/>
              </a:lnSpc>
              <a:buFont typeface="Wingdings" pitchFamily="2" charset="2"/>
              <a:buAutoNum type="arabicParenR"/>
            </a:pPr>
            <a:r>
              <a:rPr lang="en-US" sz="2800" dirty="0" smtClean="0">
                <a:solidFill>
                  <a:srgbClr val="CC3300"/>
                </a:solidFill>
              </a:rPr>
              <a:t>Visual &amp; Performing Arts, Physical Education, &amp; Human Development</a:t>
            </a:r>
          </a:p>
          <a:p>
            <a:pPr marL="533400" indent="-533400" eaLnBrk="1" hangingPunct="1">
              <a:lnSpc>
                <a:spcPct val="80000"/>
              </a:lnSpc>
              <a:buClr>
                <a:schemeClr val="tx2"/>
              </a:buClr>
              <a:buFont typeface="Wingdings" pitchFamily="2" charset="2"/>
              <a:buChar char="ü"/>
            </a:pPr>
            <a:endParaRPr lang="en-US" sz="1200" dirty="0" smtClean="0"/>
          </a:p>
          <a:p>
            <a:pPr marL="533400" indent="-533400" eaLnBrk="1" hangingPunct="1">
              <a:lnSpc>
                <a:spcPct val="80000"/>
              </a:lnSpc>
              <a:buClr>
                <a:schemeClr val="tx2"/>
              </a:buClr>
              <a:buFont typeface="Wingdings" pitchFamily="2" charset="2"/>
              <a:buChar char="ü"/>
            </a:pPr>
            <a:r>
              <a:rPr lang="en-US" sz="2400" dirty="0" smtClean="0"/>
              <a:t>Each Subtest is $99 or $247 for all sections taken together</a:t>
            </a:r>
            <a:endParaRPr lang="en-US" sz="2400" b="1" dirty="0" smtClean="0"/>
          </a:p>
          <a:p>
            <a:pPr marL="533400" indent="-533400" algn="r" eaLnBrk="1" hangingPunct="1">
              <a:lnSpc>
                <a:spcPct val="80000"/>
              </a:lnSpc>
              <a:buClr>
                <a:schemeClr val="tx2"/>
              </a:buClr>
              <a:buFont typeface="Wingdings" pitchFamily="2" charset="2"/>
              <a:buNone/>
            </a:pPr>
            <a:endParaRPr lang="en-US" sz="1400" b="1" dirty="0" smtClean="0"/>
          </a:p>
        </p:txBody>
      </p:sp>
      <p:sp>
        <p:nvSpPr>
          <p:cNvPr id="53251" name="Text Box 4"/>
          <p:cNvSpPr txBox="1">
            <a:spLocks noChangeArrowheads="1"/>
          </p:cNvSpPr>
          <p:nvPr/>
        </p:nvSpPr>
        <p:spPr bwMode="auto">
          <a:xfrm>
            <a:off x="228600" y="228600"/>
            <a:ext cx="8915400" cy="823913"/>
          </a:xfrm>
          <a:prstGeom prst="rect">
            <a:avLst/>
          </a:prstGeom>
          <a:noFill/>
          <a:ln w="9525">
            <a:noFill/>
            <a:miter lim="800000"/>
            <a:headEnd/>
            <a:tailEnd/>
          </a:ln>
        </p:spPr>
        <p:txBody>
          <a:bodyPr>
            <a:spAutoFit/>
          </a:bodyPr>
          <a:lstStyle/>
          <a:p>
            <a:pPr algn="ctr">
              <a:spcBef>
                <a:spcPct val="50000"/>
              </a:spcBef>
            </a:pPr>
            <a:r>
              <a:rPr lang="en-US" sz="4800" dirty="0">
                <a:solidFill>
                  <a:srgbClr val="CC3300"/>
                </a:solidFill>
                <a:latin typeface="+mj-lt"/>
              </a:rPr>
              <a:t>Subject Matter Competency</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endParaRPr lang="en-US" dirty="0" smtClean="0"/>
          </a:p>
        </p:txBody>
      </p:sp>
      <p:pic>
        <p:nvPicPr>
          <p:cNvPr id="58371" name="Picture 2"/>
          <p:cNvPicPr>
            <a:picLocks noGrp="1" noChangeAspect="1" noChangeArrowheads="1"/>
          </p:cNvPicPr>
          <p:nvPr>
            <p:ph idx="1"/>
          </p:nvPr>
        </p:nvPicPr>
        <p:blipFill>
          <a:blip r:embed="rId3" cstate="print"/>
          <a:srcRect/>
          <a:stretch>
            <a:fillRect/>
          </a:stretch>
        </p:blipFill>
        <p:spPr>
          <a:xfrm>
            <a:off x="0" y="0"/>
            <a:ext cx="9209088" cy="6858000"/>
          </a:xfrm>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0" y="1752600"/>
            <a:ext cx="8686800" cy="4648200"/>
          </a:xfrm>
        </p:spPr>
        <p:txBody>
          <a:bodyPr lIns="91440" tIns="45720" rIns="91440" bIns="45720">
            <a:normAutofit lnSpcReduction="10000"/>
          </a:bodyPr>
          <a:lstStyle/>
          <a:p>
            <a:pPr marL="533400" indent="-533400" algn="ctr" eaLnBrk="1" hangingPunct="1">
              <a:lnSpc>
                <a:spcPct val="80000"/>
              </a:lnSpc>
              <a:buFont typeface="Wingdings" pitchFamily="2" charset="2"/>
              <a:buNone/>
            </a:pPr>
            <a:r>
              <a:rPr lang="en-US" sz="2800" dirty="0" smtClean="0"/>
              <a:t>California Subject Examination for Teachers: </a:t>
            </a:r>
          </a:p>
          <a:p>
            <a:pPr marL="533400" indent="-533400" algn="ctr" eaLnBrk="1" hangingPunct="1">
              <a:lnSpc>
                <a:spcPct val="80000"/>
              </a:lnSpc>
              <a:buFont typeface="Wingdings" pitchFamily="2" charset="2"/>
              <a:buNone/>
            </a:pPr>
            <a:r>
              <a:rPr lang="en-US" sz="2800" dirty="0" smtClean="0"/>
              <a:t>Single Subject  in </a:t>
            </a:r>
            <a:r>
              <a:rPr lang="en-US" sz="2800" dirty="0" smtClean="0">
                <a:solidFill>
                  <a:srgbClr val="FFC000"/>
                </a:solidFill>
              </a:rPr>
              <a:t>Social Science </a:t>
            </a:r>
            <a:r>
              <a:rPr lang="en-US" sz="2800" dirty="0" smtClean="0"/>
              <a:t>(CSET)</a:t>
            </a:r>
          </a:p>
          <a:p>
            <a:pPr marL="533400" indent="-533400" algn="ctr" eaLnBrk="1" hangingPunct="1">
              <a:lnSpc>
                <a:spcPct val="80000"/>
              </a:lnSpc>
              <a:buFont typeface="Wingdings" pitchFamily="2" charset="2"/>
              <a:buNone/>
            </a:pPr>
            <a:endParaRPr lang="en-US" sz="1200" dirty="0" smtClean="0"/>
          </a:p>
          <a:p>
            <a:pPr marL="533400" indent="-533400" algn="ctr" eaLnBrk="1" hangingPunct="1">
              <a:lnSpc>
                <a:spcPct val="80000"/>
              </a:lnSpc>
              <a:buClr>
                <a:schemeClr val="tx2"/>
              </a:buClr>
              <a:buFont typeface="Wingdings" pitchFamily="2" charset="2"/>
              <a:buChar char="ü"/>
            </a:pPr>
            <a:r>
              <a:rPr lang="en-US" sz="2800" dirty="0" smtClean="0"/>
              <a:t>Offered in three separate subtests which are divided by subject matter focus</a:t>
            </a:r>
          </a:p>
          <a:p>
            <a:pPr marL="533400" indent="-533400" algn="ctr" eaLnBrk="1" hangingPunct="1">
              <a:lnSpc>
                <a:spcPct val="80000"/>
              </a:lnSpc>
              <a:buClr>
                <a:schemeClr val="tx2"/>
              </a:buClr>
              <a:buFont typeface="Wingdings" pitchFamily="2" charset="2"/>
              <a:buNone/>
            </a:pPr>
            <a:endParaRPr lang="en-US" sz="1200" dirty="0" smtClean="0"/>
          </a:p>
          <a:p>
            <a:pPr marL="914400" lvl="1" indent="-457200" eaLnBrk="1" hangingPunct="1">
              <a:lnSpc>
                <a:spcPct val="80000"/>
              </a:lnSpc>
              <a:buFont typeface="Wingdings" pitchFamily="2" charset="2"/>
              <a:buAutoNum type="arabicParenR"/>
            </a:pPr>
            <a:r>
              <a:rPr lang="en-US" sz="2800" dirty="0" smtClean="0">
                <a:solidFill>
                  <a:srgbClr val="CC3300"/>
                </a:solidFill>
              </a:rPr>
              <a:t>World History; World Geography</a:t>
            </a:r>
          </a:p>
          <a:p>
            <a:pPr marL="914400" lvl="1" indent="-457200" eaLnBrk="1" hangingPunct="1">
              <a:lnSpc>
                <a:spcPct val="80000"/>
              </a:lnSpc>
              <a:buFont typeface="Wingdings" pitchFamily="2" charset="2"/>
              <a:buAutoNum type="arabicParenR"/>
            </a:pPr>
            <a:r>
              <a:rPr lang="en-US" sz="2800" dirty="0" smtClean="0">
                <a:solidFill>
                  <a:srgbClr val="FF9900"/>
                </a:solidFill>
              </a:rPr>
              <a:t>US History; US Geography</a:t>
            </a:r>
          </a:p>
          <a:p>
            <a:pPr marL="914400" lvl="1" indent="-457200" eaLnBrk="1" hangingPunct="1">
              <a:lnSpc>
                <a:spcPct val="80000"/>
              </a:lnSpc>
              <a:buFont typeface="Wingdings" pitchFamily="2" charset="2"/>
              <a:buAutoNum type="arabicParenR"/>
            </a:pPr>
            <a:r>
              <a:rPr lang="en-US" sz="2800" dirty="0" smtClean="0">
                <a:solidFill>
                  <a:schemeClr val="hlink"/>
                </a:solidFill>
              </a:rPr>
              <a:t>Civics; Economics; California History</a:t>
            </a:r>
          </a:p>
          <a:p>
            <a:pPr marL="533400" indent="-533400" eaLnBrk="1" hangingPunct="1">
              <a:lnSpc>
                <a:spcPct val="80000"/>
              </a:lnSpc>
              <a:buClr>
                <a:schemeClr val="tx2"/>
              </a:buClr>
              <a:buFont typeface="Wingdings" pitchFamily="2" charset="2"/>
              <a:buChar char="ü"/>
            </a:pPr>
            <a:endParaRPr lang="en-US" sz="1200" dirty="0" smtClean="0"/>
          </a:p>
          <a:p>
            <a:pPr marL="533400" indent="-533400" eaLnBrk="1" hangingPunct="1">
              <a:lnSpc>
                <a:spcPct val="80000"/>
              </a:lnSpc>
              <a:buClr>
                <a:schemeClr val="tx2"/>
              </a:buClr>
              <a:buFont typeface="Wingdings" pitchFamily="2" charset="2"/>
              <a:buChar char="ü"/>
            </a:pPr>
            <a:endParaRPr lang="en-US" sz="2400" dirty="0" smtClean="0"/>
          </a:p>
          <a:p>
            <a:pPr marL="533400" indent="-533400" eaLnBrk="1" hangingPunct="1">
              <a:lnSpc>
                <a:spcPct val="80000"/>
              </a:lnSpc>
              <a:buClr>
                <a:schemeClr val="tx2"/>
              </a:buClr>
              <a:buFont typeface="Wingdings" pitchFamily="2" charset="2"/>
              <a:buChar char="ü"/>
            </a:pPr>
            <a:r>
              <a:rPr lang="en-US" sz="2400" dirty="0" smtClean="0"/>
              <a:t>Each Subtest is $69; $51-$104 other subjects</a:t>
            </a:r>
            <a:endParaRPr lang="en-US" sz="2400" b="1" dirty="0" smtClean="0"/>
          </a:p>
        </p:txBody>
      </p:sp>
      <p:sp>
        <p:nvSpPr>
          <p:cNvPr id="54275" name="Text Box 4"/>
          <p:cNvSpPr txBox="1">
            <a:spLocks noChangeArrowheads="1"/>
          </p:cNvSpPr>
          <p:nvPr/>
        </p:nvSpPr>
        <p:spPr bwMode="auto">
          <a:xfrm>
            <a:off x="304800" y="381000"/>
            <a:ext cx="8763000" cy="830997"/>
          </a:xfrm>
          <a:prstGeom prst="rect">
            <a:avLst/>
          </a:prstGeom>
          <a:noFill/>
          <a:ln w="9525">
            <a:noFill/>
            <a:miter lim="800000"/>
            <a:headEnd/>
            <a:tailEnd/>
          </a:ln>
        </p:spPr>
        <p:txBody>
          <a:bodyPr>
            <a:spAutoFit/>
          </a:bodyPr>
          <a:lstStyle/>
          <a:p>
            <a:pPr algn="ctr">
              <a:spcBef>
                <a:spcPct val="50000"/>
              </a:spcBef>
            </a:pPr>
            <a:r>
              <a:rPr lang="en-US" sz="4800" dirty="0">
                <a:solidFill>
                  <a:srgbClr val="CC3300"/>
                </a:solidFill>
                <a:latin typeface="+mj-lt"/>
              </a:rPr>
              <a:t>Subject Matter Competency</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59395" name="Picture 2"/>
          <p:cNvPicPr>
            <a:picLocks noGrp="1" noChangeAspect="1" noChangeArrowheads="1"/>
          </p:cNvPicPr>
          <p:nvPr>
            <p:ph idx="1"/>
          </p:nvPr>
        </p:nvPicPr>
        <p:blipFill>
          <a:blip r:embed="rId3" cstate="print"/>
          <a:srcRect/>
          <a:stretch>
            <a:fillRect/>
          </a:stretch>
        </p:blipFill>
        <p:spPr>
          <a:xfrm>
            <a:off x="0" y="-31750"/>
            <a:ext cx="9144000" cy="6889750"/>
          </a:xfrm>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52400"/>
            <a:ext cx="8686800" cy="914400"/>
          </a:xfrm>
        </p:spPr>
        <p:txBody>
          <a:bodyPr>
            <a:normAutofit/>
          </a:bodyPr>
          <a:lstStyle/>
          <a:p>
            <a:pPr eaLnBrk="1" fontAlgn="auto" hangingPunct="1">
              <a:spcAft>
                <a:spcPts val="0"/>
              </a:spcAft>
              <a:defRPr/>
            </a:pPr>
            <a:r>
              <a:rPr lang="en-US" sz="4000" dirty="0" smtClean="0">
                <a:solidFill>
                  <a:srgbClr val="CC3300"/>
                </a:solidFill>
              </a:rPr>
              <a:t>Constructed Response Questions</a:t>
            </a:r>
            <a:r>
              <a:rPr lang="en-US" sz="4000" dirty="0" smtClean="0"/>
              <a:t> </a:t>
            </a:r>
          </a:p>
        </p:txBody>
      </p:sp>
      <p:sp>
        <p:nvSpPr>
          <p:cNvPr id="17411" name="Rectangle 3"/>
          <p:cNvSpPr>
            <a:spLocks noGrp="1" noChangeArrowheads="1"/>
          </p:cNvSpPr>
          <p:nvPr>
            <p:ph sz="quarter" idx="4294967295"/>
          </p:nvPr>
        </p:nvSpPr>
        <p:spPr>
          <a:xfrm>
            <a:off x="0" y="1371600"/>
            <a:ext cx="8839200" cy="4724400"/>
          </a:xfrm>
        </p:spPr>
        <p:txBody>
          <a:bodyPr rtlCol="0">
            <a:normAutofit/>
          </a:bodyPr>
          <a:lstStyle/>
          <a:p>
            <a:pPr eaLnBrk="1" fontAlgn="auto" hangingPunct="1">
              <a:lnSpc>
                <a:spcPct val="80000"/>
              </a:lnSpc>
              <a:spcAft>
                <a:spcPts val="0"/>
              </a:spcAft>
              <a:buFontTx/>
              <a:buNone/>
              <a:defRPr/>
            </a:pPr>
            <a:r>
              <a:rPr lang="en-US" sz="1800" dirty="0" smtClean="0"/>
              <a:t>	</a:t>
            </a:r>
            <a:r>
              <a:rPr lang="en-US" sz="2400" dirty="0" smtClean="0">
                <a:cs typeface="Arial" panose="020B0604020202020204" pitchFamily="34" charset="0"/>
              </a:rPr>
              <a:t>Constructed-response assignments are based on the following criteria:</a:t>
            </a:r>
          </a:p>
          <a:p>
            <a:pPr eaLnBrk="1" fontAlgn="auto" hangingPunct="1">
              <a:lnSpc>
                <a:spcPct val="80000"/>
              </a:lnSpc>
              <a:spcAft>
                <a:spcPts val="0"/>
              </a:spcAft>
              <a:buFontTx/>
              <a:buNone/>
              <a:defRPr/>
            </a:pPr>
            <a:endParaRPr lang="en-US" sz="2400" dirty="0" smtClean="0">
              <a:cs typeface="Arial" panose="020B0604020202020204" pitchFamily="34" charset="0"/>
            </a:endParaRPr>
          </a:p>
          <a:p>
            <a:pPr eaLnBrk="1" fontAlgn="auto" hangingPunct="1">
              <a:lnSpc>
                <a:spcPct val="80000"/>
              </a:lnSpc>
              <a:spcAft>
                <a:spcPts val="0"/>
              </a:spcAft>
              <a:buFontTx/>
              <a:buNone/>
              <a:defRPr/>
            </a:pPr>
            <a:r>
              <a:rPr lang="en-US" sz="2400" b="1" u="sng" dirty="0" smtClean="0">
                <a:cs typeface="Arial" panose="020B0604020202020204" pitchFamily="34" charset="0"/>
              </a:rPr>
              <a:t>PURPOSE: </a:t>
            </a:r>
          </a:p>
          <a:p>
            <a:pPr eaLnBrk="1" fontAlgn="auto" hangingPunct="1">
              <a:lnSpc>
                <a:spcPct val="80000"/>
              </a:lnSpc>
              <a:spcAft>
                <a:spcPts val="0"/>
              </a:spcAft>
              <a:buFontTx/>
              <a:buNone/>
              <a:defRPr/>
            </a:pPr>
            <a:r>
              <a:rPr lang="en-US" sz="2400" dirty="0" smtClean="0">
                <a:cs typeface="Arial" panose="020B0604020202020204" pitchFamily="34" charset="0"/>
              </a:rPr>
              <a:t>	the extent to which the response addresses the constructed-response assignment's charge in relation to relevant CSET content specifications</a:t>
            </a:r>
          </a:p>
          <a:p>
            <a:pPr eaLnBrk="1" fontAlgn="auto" hangingPunct="1">
              <a:lnSpc>
                <a:spcPct val="80000"/>
              </a:lnSpc>
              <a:spcAft>
                <a:spcPts val="0"/>
              </a:spcAft>
              <a:buFontTx/>
              <a:buNone/>
              <a:defRPr/>
            </a:pPr>
            <a:endParaRPr lang="en-US" sz="2400" dirty="0" smtClean="0">
              <a:cs typeface="Arial" panose="020B0604020202020204" pitchFamily="34" charset="0"/>
            </a:endParaRPr>
          </a:p>
          <a:p>
            <a:pPr eaLnBrk="1" fontAlgn="auto" hangingPunct="1">
              <a:lnSpc>
                <a:spcPct val="80000"/>
              </a:lnSpc>
              <a:spcAft>
                <a:spcPts val="0"/>
              </a:spcAft>
              <a:buFontTx/>
              <a:buNone/>
              <a:defRPr/>
            </a:pPr>
            <a:r>
              <a:rPr lang="en-US" sz="2400" b="1" u="sng" dirty="0" smtClean="0">
                <a:cs typeface="Arial" panose="020B0604020202020204" pitchFamily="34" charset="0"/>
              </a:rPr>
              <a:t>SUBJECT MATTER KNOWLEDGE: </a:t>
            </a:r>
          </a:p>
          <a:p>
            <a:pPr eaLnBrk="1" fontAlgn="auto" hangingPunct="1">
              <a:lnSpc>
                <a:spcPct val="80000"/>
              </a:lnSpc>
              <a:spcAft>
                <a:spcPts val="0"/>
              </a:spcAft>
              <a:buFontTx/>
              <a:buNone/>
              <a:defRPr/>
            </a:pPr>
            <a:r>
              <a:rPr lang="en-US" sz="2400" dirty="0" smtClean="0">
                <a:cs typeface="Arial" panose="020B0604020202020204" pitchFamily="34" charset="0"/>
              </a:rPr>
              <a:t>	the application of accurate subject matter knowledge as described in the relevant CSET content specifications</a:t>
            </a:r>
          </a:p>
          <a:p>
            <a:pPr eaLnBrk="1" fontAlgn="auto" hangingPunct="1">
              <a:lnSpc>
                <a:spcPct val="80000"/>
              </a:lnSpc>
              <a:spcAft>
                <a:spcPts val="0"/>
              </a:spcAft>
              <a:buFontTx/>
              <a:buNone/>
              <a:defRPr/>
            </a:pPr>
            <a:endParaRPr lang="en-US" sz="2400" dirty="0" smtClean="0">
              <a:latin typeface="Arial" panose="020B0604020202020204" pitchFamily="34" charset="0"/>
              <a:cs typeface="Arial" panose="020B0604020202020204" pitchFamily="34" charset="0"/>
            </a:endParaRPr>
          </a:p>
          <a:p>
            <a:pPr eaLnBrk="1" fontAlgn="auto" hangingPunct="1">
              <a:lnSpc>
                <a:spcPct val="80000"/>
              </a:lnSpc>
              <a:spcAft>
                <a:spcPts val="0"/>
              </a:spcAft>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300" y="152401"/>
            <a:ext cx="7543800" cy="990600"/>
          </a:xfrm>
        </p:spPr>
        <p:txBody>
          <a:bodyPr/>
          <a:lstStyle/>
          <a:p>
            <a:pPr algn="ctr"/>
            <a:r>
              <a:rPr lang="en-US" sz="3600" dirty="0">
                <a:solidFill>
                  <a:srgbClr val="CC3300"/>
                </a:solidFill>
              </a:rPr>
              <a:t>Constructed Response Questions</a:t>
            </a:r>
            <a:r>
              <a:rPr lang="en-US" sz="3600" dirty="0"/>
              <a:t> </a:t>
            </a:r>
            <a:endParaRPr lang="en-US" dirty="0"/>
          </a:p>
        </p:txBody>
      </p:sp>
      <p:sp>
        <p:nvSpPr>
          <p:cNvPr id="4" name="TextBox 3"/>
          <p:cNvSpPr txBox="1"/>
          <p:nvPr/>
        </p:nvSpPr>
        <p:spPr>
          <a:xfrm>
            <a:off x="152400" y="1981200"/>
            <a:ext cx="8991600" cy="3342453"/>
          </a:xfrm>
          <a:prstGeom prst="rect">
            <a:avLst/>
          </a:prstGeom>
          <a:noFill/>
        </p:spPr>
        <p:txBody>
          <a:bodyPr wrap="square" rtlCol="0">
            <a:spAutoFit/>
          </a:bodyPr>
          <a:lstStyle/>
          <a:p>
            <a:pPr eaLnBrk="1" fontAlgn="auto" hangingPunct="1">
              <a:lnSpc>
                <a:spcPct val="80000"/>
              </a:lnSpc>
              <a:spcAft>
                <a:spcPts val="0"/>
              </a:spcAft>
              <a:buFontTx/>
              <a:buNone/>
              <a:defRPr/>
            </a:pPr>
            <a:r>
              <a:rPr lang="en-US" sz="2400" b="1" u="sng" dirty="0">
                <a:latin typeface="+mn-lt"/>
              </a:rPr>
              <a:t>SUPPORT: </a:t>
            </a:r>
          </a:p>
          <a:p>
            <a:pPr eaLnBrk="1" fontAlgn="auto" hangingPunct="1">
              <a:lnSpc>
                <a:spcPct val="80000"/>
              </a:lnSpc>
              <a:spcAft>
                <a:spcPts val="0"/>
              </a:spcAft>
              <a:buFontTx/>
              <a:buNone/>
              <a:defRPr/>
            </a:pPr>
            <a:r>
              <a:rPr lang="en-US" sz="2400" dirty="0">
                <a:latin typeface="+mn-lt"/>
              </a:rPr>
              <a:t>	the appropriateness and quality of the supporting evidence in relation to relevant CSET content </a:t>
            </a:r>
            <a:r>
              <a:rPr lang="en-US" sz="2400" dirty="0" smtClean="0">
                <a:latin typeface="+mn-lt"/>
              </a:rPr>
              <a:t>specifications</a:t>
            </a:r>
          </a:p>
          <a:p>
            <a:pPr eaLnBrk="1" fontAlgn="auto" hangingPunct="1">
              <a:lnSpc>
                <a:spcPct val="80000"/>
              </a:lnSpc>
              <a:spcAft>
                <a:spcPts val="0"/>
              </a:spcAft>
              <a:buFontTx/>
              <a:buNone/>
              <a:defRPr/>
            </a:pPr>
            <a:endParaRPr lang="en-US" sz="2400" dirty="0">
              <a:latin typeface="+mn-lt"/>
            </a:endParaRPr>
          </a:p>
          <a:p>
            <a:pPr>
              <a:lnSpc>
                <a:spcPct val="80000"/>
              </a:lnSpc>
              <a:buNone/>
              <a:defRPr/>
            </a:pPr>
            <a:r>
              <a:rPr lang="en-US" sz="2400" dirty="0">
                <a:latin typeface="+mn-lt"/>
              </a:rPr>
              <a:t>For some constructed-response assignments, scorers also focus on the extent to which a response fulfills a fourth performance </a:t>
            </a:r>
            <a:r>
              <a:rPr lang="en-US" sz="2400" dirty="0" smtClean="0">
                <a:latin typeface="+mn-lt"/>
              </a:rPr>
              <a:t> characteristic</a:t>
            </a:r>
            <a:r>
              <a:rPr lang="en-US" sz="2400" dirty="0">
                <a:latin typeface="+mn-lt"/>
              </a:rPr>
              <a:t>. </a:t>
            </a:r>
          </a:p>
          <a:p>
            <a:pPr>
              <a:lnSpc>
                <a:spcPct val="80000"/>
              </a:lnSpc>
              <a:buNone/>
              <a:defRPr/>
            </a:pPr>
            <a:endParaRPr lang="en-US" sz="2400" b="1" dirty="0" smtClean="0">
              <a:latin typeface="+mn-lt"/>
            </a:endParaRPr>
          </a:p>
          <a:p>
            <a:pPr>
              <a:lnSpc>
                <a:spcPct val="80000"/>
              </a:lnSpc>
              <a:buNone/>
              <a:defRPr/>
            </a:pPr>
            <a:r>
              <a:rPr lang="en-US" sz="2400" b="1" u="sng" dirty="0" smtClean="0">
                <a:latin typeface="+mn-lt"/>
              </a:rPr>
              <a:t>DEPTH AND BREADTH OF UNDERSTANDING:</a:t>
            </a:r>
            <a:endParaRPr lang="en-US" sz="2400" b="1" u="sng" dirty="0">
              <a:latin typeface="+mn-lt"/>
            </a:endParaRPr>
          </a:p>
          <a:p>
            <a:pPr>
              <a:lnSpc>
                <a:spcPct val="80000"/>
              </a:lnSpc>
              <a:buNone/>
              <a:defRPr/>
            </a:pPr>
            <a:r>
              <a:rPr lang="en-US" sz="2400" dirty="0">
                <a:latin typeface="+mn-lt"/>
              </a:rPr>
              <a:t> </a:t>
            </a:r>
            <a:r>
              <a:rPr lang="en-US" sz="2400" dirty="0" smtClean="0">
                <a:latin typeface="+mn-lt"/>
              </a:rPr>
              <a:t>	the </a:t>
            </a:r>
            <a:r>
              <a:rPr lang="en-US" sz="2400" dirty="0">
                <a:latin typeface="+mn-lt"/>
              </a:rPr>
              <a:t>degree to which the response </a:t>
            </a:r>
            <a:r>
              <a:rPr lang="en-US" sz="2400" dirty="0" smtClean="0">
                <a:latin typeface="+mn-lt"/>
              </a:rPr>
              <a:t>demonstrates understanding </a:t>
            </a:r>
            <a:r>
              <a:rPr lang="en-US" sz="2400" dirty="0">
                <a:latin typeface="+mn-lt"/>
              </a:rPr>
              <a:t>of the relevant CSET subject </a:t>
            </a:r>
            <a:r>
              <a:rPr lang="en-US" sz="2400" dirty="0" smtClean="0">
                <a:latin typeface="+mn-lt"/>
              </a:rPr>
              <a:t>matter requirements.</a:t>
            </a:r>
            <a:endParaRPr lang="en-US" sz="2400" dirty="0">
              <a:latin typeface="+mn-lt"/>
            </a:endParaRPr>
          </a:p>
        </p:txBody>
      </p:sp>
    </p:spTree>
    <p:extLst>
      <p:ext uri="{BB962C8B-B14F-4D97-AF65-F5344CB8AC3E}">
        <p14:creationId xmlns:p14="http://schemas.microsoft.com/office/powerpoint/2010/main" val="3485322658"/>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685800"/>
            <a:ext cx="3581400" cy="1371600"/>
          </a:xfrm>
        </p:spPr>
        <p:txBody>
          <a:bodyPr>
            <a:normAutofit/>
          </a:bodyPr>
          <a:lstStyle/>
          <a:p>
            <a:pPr algn="ctr" eaLnBrk="1" fontAlgn="auto" hangingPunct="1">
              <a:spcAft>
                <a:spcPts val="0"/>
              </a:spcAft>
              <a:defRPr/>
            </a:pPr>
            <a:r>
              <a:rPr lang="en-US" sz="4000" dirty="0" smtClean="0">
                <a:solidFill>
                  <a:srgbClr val="CC3300"/>
                </a:solidFill>
              </a:rPr>
              <a:t>Constructed Response</a:t>
            </a:r>
          </a:p>
        </p:txBody>
      </p:sp>
      <p:pic>
        <p:nvPicPr>
          <p:cNvPr id="66565" name="Picture 2"/>
          <p:cNvPicPr>
            <a:picLocks noGrp="1" noChangeAspect="1" noChangeArrowheads="1"/>
          </p:cNvPicPr>
          <p:nvPr>
            <p:ph sz="quarter" idx="4294967295"/>
          </p:nvPr>
        </p:nvPicPr>
        <p:blipFill>
          <a:blip r:embed="rId3" cstate="print"/>
          <a:srcRect/>
          <a:stretch>
            <a:fillRect/>
          </a:stretch>
        </p:blipFill>
        <p:spPr>
          <a:xfrm>
            <a:off x="4459288" y="228600"/>
            <a:ext cx="4684712" cy="6337300"/>
          </a:xfrm>
        </p:spPr>
      </p:pic>
      <p:sp>
        <p:nvSpPr>
          <p:cNvPr id="18436" name="Text Placeholder 3"/>
          <p:cNvSpPr>
            <a:spLocks noGrp="1"/>
          </p:cNvSpPr>
          <p:nvPr>
            <p:ph type="body" idx="4294967295"/>
          </p:nvPr>
        </p:nvSpPr>
        <p:spPr>
          <a:xfrm>
            <a:off x="0" y="2133600"/>
            <a:ext cx="3581400" cy="4191000"/>
          </a:xfrm>
        </p:spPr>
        <p:txBody>
          <a:bodyPr rtlCol="0">
            <a:normAutofit/>
          </a:bodyPr>
          <a:lstStyle/>
          <a:p>
            <a:pPr eaLnBrk="1" fontAlgn="auto" hangingPunct="1">
              <a:spcAft>
                <a:spcPts val="0"/>
              </a:spcAft>
              <a:defRPr/>
            </a:pPr>
            <a:r>
              <a:rPr lang="en-US" sz="2800" dirty="0" smtClean="0"/>
              <a:t>Your response is limited to the lined area on the response sheet.</a:t>
            </a:r>
          </a:p>
          <a:p>
            <a:pPr eaLnBrk="1" fontAlgn="auto" hangingPunct="1">
              <a:spcAft>
                <a:spcPts val="0"/>
              </a:spcAft>
              <a:defRPr/>
            </a:pPr>
            <a:r>
              <a:rPr lang="en-US" sz="2800" dirty="0" smtClean="0"/>
              <a:t>Focus on:</a:t>
            </a:r>
          </a:p>
          <a:p>
            <a:pPr algn="ctr" eaLnBrk="1" fontAlgn="auto" hangingPunct="1">
              <a:spcAft>
                <a:spcPts val="0"/>
              </a:spcAft>
              <a:buFont typeface="Wingdings" pitchFamily="2" charset="2"/>
              <a:buChar char="ü"/>
              <a:defRPr/>
            </a:pPr>
            <a:r>
              <a:rPr lang="en-US" sz="2800" dirty="0" smtClean="0"/>
              <a:t> </a:t>
            </a:r>
            <a:r>
              <a:rPr lang="en-US" sz="2800" b="1" dirty="0" smtClean="0"/>
              <a:t>Purpose</a:t>
            </a:r>
          </a:p>
          <a:p>
            <a:pPr algn="ctr" eaLnBrk="1" fontAlgn="auto" hangingPunct="1">
              <a:spcAft>
                <a:spcPts val="0"/>
              </a:spcAft>
              <a:buFont typeface="Wingdings" pitchFamily="2" charset="2"/>
              <a:buChar char="ü"/>
              <a:defRPr/>
            </a:pPr>
            <a:r>
              <a:rPr lang="en-US" sz="2800" b="1" dirty="0" smtClean="0"/>
              <a:t> Subject Matter    Knowledge</a:t>
            </a:r>
          </a:p>
          <a:p>
            <a:pPr algn="ctr" eaLnBrk="1" fontAlgn="auto" hangingPunct="1">
              <a:spcAft>
                <a:spcPts val="0"/>
              </a:spcAft>
              <a:buFont typeface="Wingdings" pitchFamily="2" charset="2"/>
              <a:buChar char="ü"/>
              <a:defRPr/>
            </a:pPr>
            <a:r>
              <a:rPr lang="en-US" sz="2800" b="1" dirty="0" smtClean="0"/>
              <a:t> Support </a:t>
            </a:r>
          </a:p>
          <a:p>
            <a:pPr eaLnBrk="1" fontAlgn="auto" hangingPunct="1">
              <a:spcAft>
                <a:spcPts val="0"/>
              </a:spcAft>
              <a:defRPr/>
            </a:pPr>
            <a:endParaRPr lang="en-US" dirty="0" smtClean="0"/>
          </a:p>
          <a:p>
            <a:pPr eaLnBrk="1" fontAlgn="auto" hangingPunct="1">
              <a:spcAft>
                <a:spcPts val="0"/>
              </a:spcAft>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458200" cy="990600"/>
          </a:xfrm>
        </p:spPr>
        <p:txBody>
          <a:bodyPr>
            <a:normAutofit fontScale="90000"/>
          </a:bodyPr>
          <a:lstStyle/>
          <a:p>
            <a:pPr algn="ctr" eaLnBrk="1" fontAlgn="auto" hangingPunct="1">
              <a:spcAft>
                <a:spcPts val="0"/>
              </a:spcAft>
              <a:defRPr/>
            </a:pPr>
            <a:r>
              <a:rPr lang="en-US" sz="4000" dirty="0" smtClean="0">
                <a:solidFill>
                  <a:srgbClr val="CC3300"/>
                </a:solidFill>
              </a:rPr>
              <a:t>How Does One Prepare </a:t>
            </a:r>
            <a:br>
              <a:rPr lang="en-US" sz="4000" dirty="0" smtClean="0">
                <a:solidFill>
                  <a:srgbClr val="CC3300"/>
                </a:solidFill>
              </a:rPr>
            </a:br>
            <a:r>
              <a:rPr lang="en-US" sz="4000" dirty="0" smtClean="0">
                <a:solidFill>
                  <a:srgbClr val="CC3300"/>
                </a:solidFill>
              </a:rPr>
              <a:t>for the CSET?</a:t>
            </a:r>
          </a:p>
        </p:txBody>
      </p:sp>
      <p:sp>
        <p:nvSpPr>
          <p:cNvPr id="73733" name="Rectangle 3"/>
          <p:cNvSpPr>
            <a:spLocks noGrp="1" noChangeArrowheads="1"/>
          </p:cNvSpPr>
          <p:nvPr>
            <p:ph idx="1"/>
          </p:nvPr>
        </p:nvSpPr>
        <p:spPr>
          <a:xfrm>
            <a:off x="228600" y="1905000"/>
            <a:ext cx="8915400" cy="4191000"/>
          </a:xfrm>
        </p:spPr>
        <p:txBody>
          <a:bodyPr/>
          <a:lstStyle/>
          <a:p>
            <a:pPr eaLnBrk="1" hangingPunct="1">
              <a:lnSpc>
                <a:spcPct val="80000"/>
              </a:lnSpc>
            </a:pPr>
            <a:r>
              <a:rPr lang="en-US" sz="3200" dirty="0" smtClean="0">
                <a:solidFill>
                  <a:schemeClr val="bg2">
                    <a:lumMod val="25000"/>
                  </a:schemeClr>
                </a:solidFill>
              </a:rPr>
              <a:t>Become familiar with the CA Content Standards and Frameworks. </a:t>
            </a:r>
          </a:p>
          <a:p>
            <a:pPr eaLnBrk="1" hangingPunct="1">
              <a:lnSpc>
                <a:spcPct val="80000"/>
              </a:lnSpc>
            </a:pPr>
            <a:r>
              <a:rPr lang="en-US" sz="3200" dirty="0" smtClean="0">
                <a:solidFill>
                  <a:schemeClr val="bg2">
                    <a:lumMod val="25000"/>
                  </a:schemeClr>
                </a:solidFill>
              </a:rPr>
              <a:t>Choose a </a:t>
            </a:r>
            <a:r>
              <a:rPr lang="en-US" sz="3200" dirty="0" smtClean="0">
                <a:solidFill>
                  <a:srgbClr val="CC3300"/>
                </a:solidFill>
              </a:rPr>
              <a:t>major </a:t>
            </a:r>
            <a:r>
              <a:rPr lang="en-US" sz="3200" dirty="0" smtClean="0">
                <a:solidFill>
                  <a:schemeClr val="bg2">
                    <a:lumMod val="25000"/>
                  </a:schemeClr>
                </a:solidFill>
              </a:rPr>
              <a:t>that prepares you in subject matter knowledge.</a:t>
            </a:r>
          </a:p>
          <a:p>
            <a:pPr eaLnBrk="1" hangingPunct="1">
              <a:lnSpc>
                <a:spcPct val="80000"/>
              </a:lnSpc>
            </a:pPr>
            <a:r>
              <a:rPr lang="en-US" sz="3200" dirty="0" smtClean="0">
                <a:solidFill>
                  <a:schemeClr val="bg2">
                    <a:lumMod val="25000"/>
                  </a:schemeClr>
                </a:solidFill>
              </a:rPr>
              <a:t>Take classes that support your knowledge in your subject area(s).</a:t>
            </a:r>
          </a:p>
          <a:p>
            <a:pPr eaLnBrk="1" hangingPunct="1">
              <a:lnSpc>
                <a:spcPct val="80000"/>
              </a:lnSpc>
            </a:pPr>
            <a:r>
              <a:rPr lang="en-US" sz="3200" dirty="0" smtClean="0">
                <a:solidFill>
                  <a:schemeClr val="bg2">
                    <a:lumMod val="25000"/>
                  </a:schemeClr>
                </a:solidFill>
              </a:rPr>
              <a:t>Keep your notes, exams, and papers from all subject matter classes.</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algn="ctr" eaLnBrk="1" hangingPunct="1">
              <a:defRPr/>
            </a:pPr>
            <a:r>
              <a:rPr lang="en-US" sz="4400" dirty="0" smtClean="0">
                <a:solidFill>
                  <a:srgbClr val="CC3300"/>
                </a:solidFill>
              </a:rPr>
              <a:t>CSET Preparation Materials</a:t>
            </a:r>
            <a:endParaRPr lang="en-US" sz="4400" dirty="0">
              <a:solidFill>
                <a:srgbClr val="CC3300"/>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905000"/>
            <a:ext cx="8153400" cy="4410213"/>
          </a:xfrm>
        </p:spPr>
      </p:pic>
      <p:sp>
        <p:nvSpPr>
          <p:cNvPr id="4" name="Oval 3"/>
          <p:cNvSpPr/>
          <p:nvPr/>
        </p:nvSpPr>
        <p:spPr>
          <a:xfrm>
            <a:off x="1049594" y="2514600"/>
            <a:ext cx="4343400" cy="838200"/>
          </a:xfrm>
          <a:prstGeom prst="ellipse">
            <a:avLst/>
          </a:prstGeom>
          <a:no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86089" y="152400"/>
            <a:ext cx="7543800" cy="932595"/>
          </a:xfrm>
        </p:spPr>
        <p:txBody>
          <a:bodyPr>
            <a:normAutofit/>
          </a:bodyPr>
          <a:lstStyle/>
          <a:p>
            <a:pPr algn="ctr" eaLnBrk="1" fontAlgn="auto" hangingPunct="1">
              <a:spcAft>
                <a:spcPts val="0"/>
              </a:spcAft>
              <a:defRPr/>
            </a:pPr>
            <a:r>
              <a:rPr lang="en-US" sz="4800" dirty="0" smtClean="0">
                <a:solidFill>
                  <a:srgbClr val="CC3300"/>
                </a:solidFill>
              </a:rPr>
              <a:t>Paper-based testing</a:t>
            </a:r>
            <a:endParaRPr lang="en-US" sz="4800" dirty="0">
              <a:solidFill>
                <a:srgbClr val="CC3300"/>
              </a:solidFill>
            </a:endParaRPr>
          </a:p>
        </p:txBody>
      </p:sp>
      <p:sp>
        <p:nvSpPr>
          <p:cNvPr id="2" name="Content Placeholder 1"/>
          <p:cNvSpPr>
            <a:spLocks noGrp="1"/>
          </p:cNvSpPr>
          <p:nvPr>
            <p:ph idx="1"/>
          </p:nvPr>
        </p:nvSpPr>
        <p:spPr/>
        <p:txBody>
          <a:bodyPr/>
          <a:lstStyle/>
          <a:p>
            <a:endParaRPr lang="en-US"/>
          </a:p>
        </p:txBody>
      </p:sp>
      <p:sp>
        <p:nvSpPr>
          <p:cNvPr id="43013" name="Text Box 11"/>
          <p:cNvSpPr txBox="1">
            <a:spLocks noChangeArrowheads="1"/>
          </p:cNvSpPr>
          <p:nvPr/>
        </p:nvSpPr>
        <p:spPr bwMode="auto">
          <a:xfrm>
            <a:off x="457200" y="6450917"/>
            <a:ext cx="8534400" cy="304800"/>
          </a:xfrm>
          <a:prstGeom prst="rect">
            <a:avLst/>
          </a:prstGeom>
          <a:noFill/>
          <a:ln w="9525">
            <a:noFill/>
            <a:miter lim="800000"/>
            <a:headEnd/>
            <a:tailEnd/>
          </a:ln>
        </p:spPr>
        <p:txBody>
          <a:bodyPr>
            <a:spAutoFit/>
          </a:bodyPr>
          <a:lstStyle/>
          <a:p>
            <a:pPr algn="r"/>
            <a:r>
              <a:rPr lang="en-US" sz="1400" dirty="0">
                <a:solidFill>
                  <a:schemeClr val="tx1">
                    <a:lumMod val="75000"/>
                    <a:lumOff val="25000"/>
                  </a:schemeClr>
                </a:solidFill>
                <a:latin typeface="Times New Roman" pitchFamily="18" charset="0"/>
              </a:rPr>
              <a:t>Downloaded from http://</a:t>
            </a:r>
            <a:r>
              <a:rPr lang="en-US" sz="1400" dirty="0" smtClean="0">
                <a:solidFill>
                  <a:schemeClr val="tx1">
                    <a:lumMod val="75000"/>
                    <a:lumOff val="25000"/>
                  </a:schemeClr>
                </a:solidFill>
                <a:latin typeface="Times New Roman" pitchFamily="18" charset="0"/>
              </a:rPr>
              <a:t>www.ctcexams.nesinc.com/PDF/CB_1516_Flyer.pdf</a:t>
            </a:r>
            <a:endParaRPr lang="en-US" sz="1400" dirty="0">
              <a:solidFill>
                <a:schemeClr val="tx1">
                  <a:lumMod val="75000"/>
                  <a:lumOff val="25000"/>
                </a:schemeClr>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06" y="1084995"/>
            <a:ext cx="8990556" cy="5013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
            <a:ext cx="8534400" cy="758825"/>
          </a:xfrm>
        </p:spPr>
        <p:txBody>
          <a:bodyPr anchor="ctr">
            <a:normAutofit/>
          </a:bodyPr>
          <a:lstStyle/>
          <a:p>
            <a:pPr algn="ctr"/>
            <a:r>
              <a:rPr lang="en-US" sz="3600" dirty="0">
                <a:solidFill>
                  <a:srgbClr val="CC3300"/>
                </a:solidFill>
              </a:rPr>
              <a:t>CSET </a:t>
            </a:r>
            <a:r>
              <a:rPr lang="en-US" sz="4000" dirty="0">
                <a:solidFill>
                  <a:srgbClr val="CC3300"/>
                </a:solidFill>
              </a:rPr>
              <a:t>Practice</a:t>
            </a:r>
            <a:r>
              <a:rPr lang="en-US" sz="3600" dirty="0">
                <a:solidFill>
                  <a:srgbClr val="CC3300"/>
                </a:solidFill>
              </a:rPr>
              <a:t> Test: Multiple Subjects</a:t>
            </a:r>
            <a:endParaRPr lang="en-US" dirty="0"/>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056960" y="835025"/>
            <a:ext cx="7411080" cy="5753100"/>
          </a:xfrm>
        </p:spPr>
      </p:pic>
      <p:sp>
        <p:nvSpPr>
          <p:cNvPr id="5" name="Rounded Rectangle 4"/>
          <p:cNvSpPr/>
          <p:nvPr/>
        </p:nvSpPr>
        <p:spPr>
          <a:xfrm>
            <a:off x="2705100" y="5064842"/>
            <a:ext cx="5448300" cy="1676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0088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914400"/>
          </a:xfrm>
        </p:spPr>
        <p:txBody>
          <a:bodyPr>
            <a:normAutofit/>
          </a:bodyPr>
          <a:lstStyle/>
          <a:p>
            <a:pPr algn="ctr" eaLnBrk="1" hangingPunct="1">
              <a:defRPr/>
            </a:pPr>
            <a:r>
              <a:rPr lang="en-US" sz="4400" dirty="0" smtClean="0">
                <a:solidFill>
                  <a:srgbClr val="CC3300"/>
                </a:solidFill>
              </a:rPr>
              <a:t>CSET Test Guides: Single Subjects</a:t>
            </a:r>
            <a:endParaRPr lang="en-US" sz="4400" dirty="0">
              <a:solidFill>
                <a:srgbClr val="CC3300"/>
              </a:solidFill>
            </a:endParaRPr>
          </a:p>
        </p:txBody>
      </p:sp>
      <p:pic>
        <p:nvPicPr>
          <p:cNvPr id="3" name="Content Placeholder 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1257300"/>
            <a:ext cx="9067800" cy="5600700"/>
          </a:xfrm>
        </p:spPr>
      </p:pic>
      <p:sp>
        <p:nvSpPr>
          <p:cNvPr id="4" name="Rounded Rectangle 3"/>
          <p:cNvSpPr/>
          <p:nvPr/>
        </p:nvSpPr>
        <p:spPr>
          <a:xfrm>
            <a:off x="2133600" y="5257800"/>
            <a:ext cx="5638800" cy="914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1084" y="100109"/>
            <a:ext cx="7543800" cy="1449387"/>
          </a:xfrm>
        </p:spPr>
        <p:txBody>
          <a:bodyPr anchor="ctr">
            <a:noAutofit/>
          </a:bodyPr>
          <a:lstStyle/>
          <a:p>
            <a:pPr algn="ctr"/>
            <a:r>
              <a:rPr lang="en-US" sz="4400" dirty="0" smtClean="0">
                <a:solidFill>
                  <a:srgbClr val="CC3300"/>
                </a:solidFill>
              </a:rPr>
              <a:t>CSET Test Preparation</a:t>
            </a:r>
            <a:endParaRPr lang="en-US" sz="4400" dirty="0">
              <a:solidFill>
                <a:srgbClr val="CC3300"/>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20812818">
            <a:off x="527511" y="1475212"/>
            <a:ext cx="2660650" cy="3521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4440">
            <a:off x="6059435" y="2370733"/>
            <a:ext cx="2485293" cy="3230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222" y="1957939"/>
            <a:ext cx="2479525" cy="3452261"/>
          </a:xfrm>
          <a:prstGeom prst="rect">
            <a:avLst/>
          </a:prstGeom>
        </p:spPr>
      </p:pic>
    </p:spTree>
    <p:extLst>
      <p:ext uri="{BB962C8B-B14F-4D97-AF65-F5344CB8AC3E}">
        <p14:creationId xmlns:p14="http://schemas.microsoft.com/office/powerpoint/2010/main" val="312611846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2787" y="685800"/>
            <a:ext cx="8305800" cy="731838"/>
          </a:xfrm>
        </p:spPr>
        <p:txBody>
          <a:bodyPr>
            <a:normAutofit fontScale="90000"/>
          </a:bodyPr>
          <a:lstStyle/>
          <a:p>
            <a:pPr algn="ctr" eaLnBrk="1" fontAlgn="auto" hangingPunct="1">
              <a:spcAft>
                <a:spcPts val="0"/>
              </a:spcAft>
              <a:defRPr/>
            </a:pPr>
            <a:r>
              <a:rPr lang="en-US" dirty="0" smtClean="0">
                <a:solidFill>
                  <a:srgbClr val="CC3300"/>
                </a:solidFill>
              </a:rPr>
              <a:t>What GE classes best prepare me for the CSET?</a:t>
            </a:r>
          </a:p>
        </p:txBody>
      </p:sp>
      <p:sp>
        <p:nvSpPr>
          <p:cNvPr id="76805" name="Rectangle 3"/>
          <p:cNvSpPr>
            <a:spLocks noGrp="1" noChangeArrowheads="1"/>
          </p:cNvSpPr>
          <p:nvPr>
            <p:ph idx="1"/>
          </p:nvPr>
        </p:nvSpPr>
        <p:spPr>
          <a:xfrm>
            <a:off x="194187" y="2057400"/>
            <a:ext cx="8534400" cy="4038600"/>
          </a:xfrm>
        </p:spPr>
        <p:txBody>
          <a:bodyPr>
            <a:normAutofit/>
          </a:bodyPr>
          <a:lstStyle/>
          <a:p>
            <a:pPr eaLnBrk="1" hangingPunct="1">
              <a:buFontTx/>
              <a:buNone/>
            </a:pPr>
            <a:r>
              <a:rPr lang="en-US" sz="2800" dirty="0" smtClean="0"/>
              <a:t>	Courses selected for the General Education Program can provide additional opportunities for establishing a knowledge base that will cover the subject matter standards underlying the CSET.</a:t>
            </a:r>
          </a:p>
          <a:p>
            <a:pPr eaLnBrk="1" hangingPunct="1">
              <a:buFontTx/>
              <a:buNone/>
            </a:pPr>
            <a:r>
              <a:rPr lang="en-US" sz="2800" dirty="0" smtClean="0"/>
              <a:t>	It is  strongly recommend that students see their counselor frequently regarding GE , major, and credential program requirements.</a:t>
            </a:r>
          </a:p>
          <a:p>
            <a:pPr eaLnBrk="1" hangingPunct="1"/>
            <a:endParaRPr lang="en-US" sz="2400" dirty="0" smtClean="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7"/>
          <p:cNvSpPr txBox="1">
            <a:spLocks noChangeArrowheads="1"/>
          </p:cNvSpPr>
          <p:nvPr/>
        </p:nvSpPr>
        <p:spPr bwMode="auto">
          <a:xfrm>
            <a:off x="0" y="228600"/>
            <a:ext cx="9144000" cy="1311275"/>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accent6">
                    <a:lumMod val="50000"/>
                  </a:schemeClr>
                </a:solidFill>
                <a:latin typeface="Century Gothic" pitchFamily="34" charset="0"/>
              </a:rPr>
              <a:t>How to Prepare as a Freshman/Sophomore</a:t>
            </a:r>
          </a:p>
        </p:txBody>
      </p:sp>
      <p:sp>
        <p:nvSpPr>
          <p:cNvPr id="77827" name="Text Box 8"/>
          <p:cNvSpPr txBox="1">
            <a:spLocks noChangeArrowheads="1"/>
          </p:cNvSpPr>
          <p:nvPr/>
        </p:nvSpPr>
        <p:spPr bwMode="auto">
          <a:xfrm>
            <a:off x="4191000" y="1676400"/>
            <a:ext cx="4800600" cy="4770438"/>
          </a:xfrm>
          <a:prstGeom prst="rect">
            <a:avLst/>
          </a:prstGeom>
          <a:noFill/>
          <a:ln w="9525">
            <a:noFill/>
            <a:miter lim="800000"/>
            <a:headEnd/>
            <a:tailEnd/>
          </a:ln>
        </p:spPr>
        <p:txBody>
          <a:bodyPr>
            <a:spAutoFit/>
          </a:bodyPr>
          <a:lstStyle/>
          <a:p>
            <a:pPr>
              <a:buFontTx/>
              <a:buChar char="•"/>
            </a:pPr>
            <a:r>
              <a:rPr lang="en-US" sz="3200" dirty="0">
                <a:solidFill>
                  <a:srgbClr val="CC3300"/>
                </a:solidFill>
                <a:latin typeface="Century Gothic" pitchFamily="34" charset="0"/>
              </a:rPr>
              <a:t>Ideally, preparation begins when you begin your college studies.</a:t>
            </a:r>
          </a:p>
          <a:p>
            <a:endParaRPr lang="en-US" sz="3200" dirty="0">
              <a:solidFill>
                <a:srgbClr val="CC3300"/>
              </a:solidFill>
              <a:latin typeface="Century Gothic" pitchFamily="34" charset="0"/>
            </a:endParaRPr>
          </a:p>
          <a:p>
            <a:pPr>
              <a:buFontTx/>
              <a:buChar char="•"/>
            </a:pPr>
            <a:r>
              <a:rPr lang="en-US" sz="3200" dirty="0">
                <a:solidFill>
                  <a:srgbClr val="CC3300"/>
                </a:solidFill>
                <a:latin typeface="Century Gothic" pitchFamily="34" charset="0"/>
              </a:rPr>
              <a:t>Select every general education class with an eye toward subject matter preparation.</a:t>
            </a:r>
          </a:p>
          <a:p>
            <a:pPr>
              <a:spcBef>
                <a:spcPct val="50000"/>
              </a:spcBef>
            </a:pPr>
            <a:endParaRPr lang="en-US" sz="3200" dirty="0">
              <a:latin typeface="Century Gothic" pitchFamily="34" charset="0"/>
            </a:endParaRPr>
          </a:p>
        </p:txBody>
      </p:sp>
      <p:pic>
        <p:nvPicPr>
          <p:cNvPr id="77828" name="Picture 1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2362201"/>
            <a:ext cx="3915788" cy="2598240"/>
          </a:xfrm>
        </p:spPr>
      </p:pic>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7"/>
          <p:cNvSpPr txBox="1">
            <a:spLocks noChangeArrowheads="1"/>
          </p:cNvSpPr>
          <p:nvPr/>
        </p:nvSpPr>
        <p:spPr bwMode="auto">
          <a:xfrm>
            <a:off x="533400" y="228600"/>
            <a:ext cx="8153400" cy="1323439"/>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accent6">
                    <a:lumMod val="50000"/>
                  </a:schemeClr>
                </a:solidFill>
                <a:latin typeface="Century Gothic" pitchFamily="34" charset="0"/>
              </a:rPr>
              <a:t>How to Prepare as a Junior/Senior</a:t>
            </a:r>
          </a:p>
        </p:txBody>
      </p:sp>
      <p:sp>
        <p:nvSpPr>
          <p:cNvPr id="78851" name="Text Box 8"/>
          <p:cNvSpPr txBox="1">
            <a:spLocks noChangeArrowheads="1"/>
          </p:cNvSpPr>
          <p:nvPr/>
        </p:nvSpPr>
        <p:spPr bwMode="auto">
          <a:xfrm>
            <a:off x="228600" y="2362200"/>
            <a:ext cx="4191000" cy="3046988"/>
          </a:xfrm>
          <a:prstGeom prst="rect">
            <a:avLst/>
          </a:prstGeom>
          <a:noFill/>
          <a:ln w="9525">
            <a:noFill/>
            <a:miter lim="800000"/>
            <a:headEnd/>
            <a:tailEnd/>
          </a:ln>
        </p:spPr>
        <p:txBody>
          <a:bodyPr wrap="square">
            <a:spAutoFit/>
          </a:bodyPr>
          <a:lstStyle/>
          <a:p>
            <a:pPr>
              <a:buFontTx/>
              <a:buChar char="•"/>
            </a:pPr>
            <a:r>
              <a:rPr lang="en-US" sz="3200" dirty="0">
                <a:solidFill>
                  <a:srgbClr val="CC3300"/>
                </a:solidFill>
                <a:latin typeface="Century Gothic" pitchFamily="34" charset="0"/>
              </a:rPr>
              <a:t>Juniors &amp; seniors should select a major that will offer subject matter preparation.</a:t>
            </a:r>
          </a:p>
          <a:p>
            <a:endParaRPr lang="en-US" sz="3200" dirty="0">
              <a:solidFill>
                <a:schemeClr val="tx2"/>
              </a:solidFill>
              <a:latin typeface="Century Gothic" pitchFamily="34" charset="0"/>
            </a:endParaRPr>
          </a:p>
        </p:txBody>
      </p:sp>
      <p:pic>
        <p:nvPicPr>
          <p:cNvPr id="78852" name="Picture 1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512435" y="2133600"/>
            <a:ext cx="4631565" cy="3084813"/>
          </a:xfrm>
          <a:ln w="38100">
            <a:solidFill>
              <a:schemeClr val="tx1"/>
            </a:solidFill>
          </a:ln>
        </p:spPr>
      </p:pic>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74638"/>
            <a:ext cx="8763000" cy="868362"/>
          </a:xfrm>
        </p:spPr>
        <p:txBody>
          <a:bodyPr>
            <a:normAutofit/>
          </a:bodyPr>
          <a:lstStyle/>
          <a:p>
            <a:pPr eaLnBrk="1" fontAlgn="auto" hangingPunct="1">
              <a:spcAft>
                <a:spcPts val="0"/>
              </a:spcAft>
              <a:defRPr/>
            </a:pPr>
            <a:r>
              <a:rPr lang="en-US" sz="5000" dirty="0" smtClean="0">
                <a:solidFill>
                  <a:srgbClr val="CC3300"/>
                </a:solidFill>
              </a:rPr>
              <a:t>A few things to consider….</a:t>
            </a:r>
          </a:p>
        </p:txBody>
      </p:sp>
      <p:sp>
        <p:nvSpPr>
          <p:cNvPr id="27651" name="Content Placeholder 2"/>
          <p:cNvSpPr>
            <a:spLocks noGrp="1"/>
          </p:cNvSpPr>
          <p:nvPr>
            <p:ph idx="1"/>
          </p:nvPr>
        </p:nvSpPr>
        <p:spPr>
          <a:xfrm>
            <a:off x="381000" y="1981200"/>
            <a:ext cx="8503920" cy="4572000"/>
          </a:xfrm>
        </p:spPr>
        <p:txBody>
          <a:bodyPr rtlCol="0">
            <a:normAutofit/>
          </a:bodyPr>
          <a:lstStyle/>
          <a:p>
            <a:pPr eaLnBrk="1" fontAlgn="auto" hangingPunct="1">
              <a:spcAft>
                <a:spcPts val="0"/>
              </a:spcAft>
              <a:defRPr/>
            </a:pPr>
            <a:r>
              <a:rPr lang="en-US" sz="3200" dirty="0" smtClean="0"/>
              <a:t>Credential program admission deadlines</a:t>
            </a:r>
          </a:p>
          <a:p>
            <a:pPr eaLnBrk="1" fontAlgn="auto" hangingPunct="1">
              <a:spcAft>
                <a:spcPts val="0"/>
              </a:spcAft>
              <a:defRPr/>
            </a:pPr>
            <a:endParaRPr lang="en-US" sz="3200" dirty="0" smtClean="0"/>
          </a:p>
          <a:p>
            <a:pPr eaLnBrk="1" fontAlgn="auto" hangingPunct="1">
              <a:spcAft>
                <a:spcPts val="0"/>
              </a:spcAft>
              <a:defRPr/>
            </a:pPr>
            <a:r>
              <a:rPr lang="en-US" sz="3200" dirty="0" smtClean="0"/>
              <a:t>Reasonable expectations for success</a:t>
            </a:r>
          </a:p>
          <a:p>
            <a:pPr eaLnBrk="1" fontAlgn="auto" hangingPunct="1">
              <a:spcAft>
                <a:spcPts val="0"/>
              </a:spcAft>
              <a:defRPr/>
            </a:pPr>
            <a:endParaRPr lang="en-US" sz="3200" dirty="0" smtClean="0"/>
          </a:p>
          <a:p>
            <a:pPr eaLnBrk="1" fontAlgn="auto" hangingPunct="1">
              <a:spcAft>
                <a:spcPts val="0"/>
              </a:spcAft>
              <a:defRPr/>
            </a:pPr>
            <a:r>
              <a:rPr lang="en-US" sz="3200" dirty="0" smtClean="0"/>
              <a:t>Location, location, location!</a:t>
            </a:r>
          </a:p>
          <a:p>
            <a:pPr eaLnBrk="1" fontAlgn="auto" hangingPunct="1">
              <a:spcAft>
                <a:spcPts val="0"/>
              </a:spcAft>
              <a:defRPr/>
            </a:pPr>
            <a:endParaRPr lang="en-US" dirty="0" smtClean="0"/>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152400"/>
            <a:ext cx="7498080" cy="914400"/>
          </a:xfrm>
        </p:spPr>
        <p:txBody>
          <a:bodyPr/>
          <a:lstStyle/>
          <a:p>
            <a:pPr eaLnBrk="1" fontAlgn="auto" hangingPunct="1">
              <a:spcAft>
                <a:spcPts val="0"/>
              </a:spcAft>
              <a:defRPr/>
            </a:pPr>
            <a:r>
              <a:rPr lang="en-US" sz="5400" dirty="0" smtClean="0">
                <a:solidFill>
                  <a:srgbClr val="CC3300"/>
                </a:solidFill>
              </a:rPr>
              <a:t>The day before…</a:t>
            </a:r>
          </a:p>
        </p:txBody>
      </p:sp>
      <p:sp>
        <p:nvSpPr>
          <p:cNvPr id="80901" name="Content Placeholder 2"/>
          <p:cNvSpPr>
            <a:spLocks noGrp="1"/>
          </p:cNvSpPr>
          <p:nvPr>
            <p:ph idx="1"/>
          </p:nvPr>
        </p:nvSpPr>
        <p:spPr>
          <a:xfrm>
            <a:off x="129540" y="2057400"/>
            <a:ext cx="8915400" cy="4525963"/>
          </a:xfrm>
        </p:spPr>
        <p:txBody>
          <a:bodyPr/>
          <a:lstStyle/>
          <a:p>
            <a:pPr eaLnBrk="1" hangingPunct="1"/>
            <a:r>
              <a:rPr lang="en-US" sz="3200" dirty="0" smtClean="0"/>
              <a:t>Drive to the test location</a:t>
            </a:r>
          </a:p>
          <a:p>
            <a:pPr eaLnBrk="1" hangingPunct="1"/>
            <a:endParaRPr lang="en-US" sz="3200" dirty="0" smtClean="0"/>
          </a:p>
          <a:p>
            <a:pPr eaLnBrk="1" hangingPunct="1"/>
            <a:r>
              <a:rPr lang="en-US" sz="3200" dirty="0" smtClean="0"/>
              <a:t>Put away the review material</a:t>
            </a:r>
          </a:p>
          <a:p>
            <a:pPr eaLnBrk="1" hangingPunct="1"/>
            <a:endParaRPr lang="en-US" sz="3200" dirty="0" smtClean="0"/>
          </a:p>
          <a:p>
            <a:pPr eaLnBrk="1" hangingPunct="1"/>
            <a:r>
              <a:rPr lang="en-US" sz="3200" dirty="0" smtClean="0"/>
              <a:t>Get a good night’s rest</a:t>
            </a:r>
          </a:p>
          <a:p>
            <a:pPr eaLnBrk="1" hangingPunct="1"/>
            <a:endParaRPr lang="en-US" sz="3200" dirty="0" smtClean="0"/>
          </a:p>
          <a:p>
            <a:pPr eaLnBrk="1" hangingPunct="1">
              <a:buFont typeface="Wingdings" pitchFamily="2" charset="2"/>
              <a:buNone/>
            </a:pPr>
            <a:endParaRPr lang="en-US" dirty="0" smtClean="0"/>
          </a:p>
          <a:p>
            <a:pPr eaLnBrk="1" hangingPunct="1"/>
            <a:endParaRPr lang="en-US" dirty="0" smtClean="0"/>
          </a:p>
          <a:p>
            <a:pPr eaLnBrk="1" hangingPunct="1"/>
            <a:endParaRPr lang="en-US" dirty="0" smtClean="0"/>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7"/>
          <p:cNvSpPr txBox="1">
            <a:spLocks noChangeArrowheads="1"/>
          </p:cNvSpPr>
          <p:nvPr/>
        </p:nvSpPr>
        <p:spPr bwMode="auto">
          <a:xfrm>
            <a:off x="1066800" y="304800"/>
            <a:ext cx="6934200" cy="701675"/>
          </a:xfrm>
          <a:prstGeom prst="rect">
            <a:avLst/>
          </a:prstGeom>
          <a:noFill/>
          <a:ln w="9525">
            <a:noFill/>
            <a:miter lim="800000"/>
            <a:headEnd/>
            <a:tailEnd/>
          </a:ln>
        </p:spPr>
        <p:txBody>
          <a:bodyPr>
            <a:spAutoFit/>
          </a:bodyPr>
          <a:lstStyle/>
          <a:p>
            <a:pPr algn="ctr">
              <a:spcBef>
                <a:spcPct val="50000"/>
              </a:spcBef>
            </a:pPr>
            <a:r>
              <a:rPr lang="en-US" sz="4000" b="1">
                <a:solidFill>
                  <a:srgbClr val="CC3300"/>
                </a:solidFill>
                <a:latin typeface="Century Gothic" pitchFamily="34" charset="0"/>
              </a:rPr>
              <a:t>Resources for CSET Prep</a:t>
            </a:r>
          </a:p>
        </p:txBody>
      </p:sp>
      <p:sp>
        <p:nvSpPr>
          <p:cNvPr id="86019" name="Rectangle 8"/>
          <p:cNvSpPr>
            <a:spLocks noChangeArrowheads="1"/>
          </p:cNvSpPr>
          <p:nvPr/>
        </p:nvSpPr>
        <p:spPr bwMode="auto">
          <a:xfrm>
            <a:off x="228600" y="1502688"/>
            <a:ext cx="8534400" cy="4247317"/>
          </a:xfrm>
          <a:prstGeom prst="rect">
            <a:avLst/>
          </a:prstGeom>
          <a:noFill/>
          <a:ln w="9525">
            <a:noFill/>
            <a:miter lim="800000"/>
            <a:headEnd/>
            <a:tailEnd/>
          </a:ln>
        </p:spPr>
        <p:txBody>
          <a:bodyPr wrap="square">
            <a:spAutoFit/>
          </a:bodyPr>
          <a:lstStyle/>
          <a:p>
            <a:pPr algn="ctr"/>
            <a:endParaRPr lang="en-US" sz="2400" dirty="0">
              <a:latin typeface="Century Gothic" pitchFamily="34" charset="0"/>
            </a:endParaRPr>
          </a:p>
          <a:p>
            <a:pPr algn="ctr"/>
            <a:r>
              <a:rPr lang="en-US" sz="2400" dirty="0">
                <a:latin typeface="Century Gothic" pitchFamily="34" charset="0"/>
              </a:rPr>
              <a:t>Orange County Department of Education</a:t>
            </a:r>
          </a:p>
          <a:p>
            <a:pPr algn="ctr"/>
            <a:r>
              <a:rPr lang="en-US" dirty="0">
                <a:latin typeface="Century Gothic" pitchFamily="34" charset="0"/>
              </a:rPr>
              <a:t>         Study </a:t>
            </a:r>
            <a:r>
              <a:rPr lang="en-US" dirty="0" smtClean="0">
                <a:latin typeface="Century Gothic" pitchFamily="34" charset="0"/>
              </a:rPr>
              <a:t>guides and test advisement</a:t>
            </a:r>
            <a:endParaRPr lang="en-US" dirty="0">
              <a:latin typeface="Century Gothic" pitchFamily="34" charset="0"/>
            </a:endParaRPr>
          </a:p>
          <a:p>
            <a:pPr algn="ctr"/>
            <a:r>
              <a:rPr lang="en-US" dirty="0" smtClean="0">
                <a:hlinkClick r:id="rId3"/>
              </a:rPr>
              <a:t>http://www.ocde.us/Leadership/Pages/California-Subject-Examinations-for-Teachers-(CSET)-Test-Prep-Series.aspx</a:t>
            </a:r>
            <a:endParaRPr lang="en-US" dirty="0" smtClean="0">
              <a:latin typeface="Century Gothic" pitchFamily="34" charset="0"/>
            </a:endParaRPr>
          </a:p>
          <a:p>
            <a:pPr algn="ctr"/>
            <a:endParaRPr lang="en-US" sz="2400" dirty="0" smtClean="0">
              <a:latin typeface="Century Gothic" pitchFamily="34" charset="0"/>
            </a:endParaRPr>
          </a:p>
          <a:p>
            <a:pPr algn="ctr"/>
            <a:r>
              <a:rPr lang="en-US" sz="2400" dirty="0" smtClean="0">
                <a:latin typeface="Century Gothic" pitchFamily="34" charset="0"/>
              </a:rPr>
              <a:t>UC Irvine</a:t>
            </a:r>
            <a:endParaRPr lang="en-US" sz="2400" dirty="0">
              <a:latin typeface="Century Gothic" pitchFamily="34" charset="0"/>
            </a:endParaRPr>
          </a:p>
          <a:p>
            <a:pPr algn="ctr"/>
            <a:r>
              <a:rPr lang="en-US" dirty="0">
                <a:latin typeface="Century Gothic" pitchFamily="34" charset="0"/>
              </a:rPr>
              <a:t>Free online math &amp; Science prep </a:t>
            </a:r>
            <a:r>
              <a:rPr lang="en-US" dirty="0" smtClean="0">
                <a:latin typeface="Century Gothic" pitchFamily="34" charset="0"/>
              </a:rPr>
              <a:t>courses</a:t>
            </a:r>
            <a:endParaRPr lang="en-US" dirty="0">
              <a:latin typeface="Century Gothic" pitchFamily="34" charset="0"/>
            </a:endParaRPr>
          </a:p>
          <a:p>
            <a:pPr algn="ctr"/>
            <a:r>
              <a:rPr lang="en-US" dirty="0">
                <a:hlinkClick r:id="rId4"/>
              </a:rPr>
              <a:t>http://ocw.uci.edu/collections/california_subject_examination_for_teachers__</a:t>
            </a:r>
            <a:r>
              <a:rPr lang="en-US" dirty="0" smtClean="0">
                <a:hlinkClick r:id="rId4"/>
              </a:rPr>
              <a:t>preparation_resources.html</a:t>
            </a:r>
            <a:r>
              <a:rPr lang="en-US" dirty="0" smtClean="0"/>
              <a:t> </a:t>
            </a:r>
          </a:p>
          <a:p>
            <a:pPr algn="ctr"/>
            <a:endParaRPr lang="en-US" sz="2400" dirty="0">
              <a:latin typeface="Century Gothic" pitchFamily="34" charset="0"/>
            </a:endParaRPr>
          </a:p>
          <a:p>
            <a:pPr algn="ctr"/>
            <a:r>
              <a:rPr lang="en-US" sz="2400" dirty="0">
                <a:latin typeface="Century Gothic" pitchFamily="34" charset="0"/>
              </a:rPr>
              <a:t>CSET Test Guides</a:t>
            </a:r>
          </a:p>
          <a:p>
            <a:pPr algn="ctr"/>
            <a:r>
              <a:rPr lang="en-US" dirty="0">
                <a:hlinkClick r:id="rId5"/>
              </a:rPr>
              <a:t>http://www.ctcexams.nesinc.com/prepare.asp</a:t>
            </a:r>
            <a:endParaRPr lang="en-US" dirty="0"/>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16"/>
          <p:cNvSpPr>
            <a:spLocks noGrp="1" noChangeArrowheads="1"/>
          </p:cNvSpPr>
          <p:nvPr>
            <p:ph type="body" sz="half" idx="4294967295"/>
          </p:nvPr>
        </p:nvSpPr>
        <p:spPr>
          <a:xfrm>
            <a:off x="2362200" y="2438400"/>
            <a:ext cx="6781800" cy="990600"/>
          </a:xfrm>
        </p:spPr>
        <p:txBody>
          <a:bodyPr>
            <a:normAutofit/>
          </a:bodyPr>
          <a:lstStyle/>
          <a:p>
            <a:pPr>
              <a:spcBef>
                <a:spcPct val="0"/>
              </a:spcBef>
              <a:buNone/>
            </a:pPr>
            <a:r>
              <a:rPr lang="en-US" sz="1600" dirty="0" smtClean="0"/>
              <a:t>     </a:t>
            </a:r>
            <a:r>
              <a:rPr lang="en-US" sz="2400" dirty="0" smtClean="0"/>
              <a:t>log on to:  </a:t>
            </a:r>
            <a:r>
              <a:rPr lang="en-US" sz="2400" dirty="0">
                <a:hlinkClick r:id="rId3"/>
              </a:rPr>
              <a:t>http://www.ctcexams.nesinc.com/index.asp</a:t>
            </a:r>
            <a:endParaRPr lang="en-US" sz="2400" dirty="0" smtClean="0"/>
          </a:p>
        </p:txBody>
      </p:sp>
      <p:sp>
        <p:nvSpPr>
          <p:cNvPr id="87047" name="Rectangle 17"/>
          <p:cNvSpPr>
            <a:spLocks noGrp="1" noChangeArrowheads="1"/>
          </p:cNvSpPr>
          <p:nvPr>
            <p:ph type="body" sz="half" idx="4294967295"/>
          </p:nvPr>
        </p:nvSpPr>
        <p:spPr>
          <a:xfrm>
            <a:off x="609600" y="3124200"/>
            <a:ext cx="8534400" cy="1524000"/>
          </a:xfrm>
        </p:spPr>
        <p:txBody>
          <a:bodyPr/>
          <a:lstStyle/>
          <a:p>
            <a:pPr eaLnBrk="1" hangingPunct="1">
              <a:buFontTx/>
              <a:buNone/>
            </a:pPr>
            <a:r>
              <a:rPr lang="en-US" sz="2400" smtClean="0"/>
              <a:t>             </a:t>
            </a:r>
          </a:p>
        </p:txBody>
      </p:sp>
      <p:sp>
        <p:nvSpPr>
          <p:cNvPr id="40962" name="Rectangle 15"/>
          <p:cNvSpPr>
            <a:spLocks noGrp="1" noChangeArrowheads="1"/>
          </p:cNvSpPr>
          <p:nvPr>
            <p:ph type="title" idx="4294967295"/>
          </p:nvPr>
        </p:nvSpPr>
        <p:spPr>
          <a:xfrm>
            <a:off x="990600" y="457200"/>
            <a:ext cx="8153400" cy="731838"/>
          </a:xfrm>
        </p:spPr>
        <p:txBody>
          <a:bodyPr>
            <a:normAutofit/>
          </a:bodyPr>
          <a:lstStyle/>
          <a:p>
            <a:pPr algn="ctr" eaLnBrk="1" fontAlgn="auto" hangingPunct="1">
              <a:spcAft>
                <a:spcPts val="0"/>
              </a:spcAft>
              <a:defRPr/>
            </a:pPr>
            <a:r>
              <a:rPr lang="en-US" sz="4400" b="1" dirty="0" smtClean="0"/>
              <a:t>For More Information</a:t>
            </a:r>
            <a:r>
              <a:rPr lang="en-US" sz="3200" dirty="0" smtClean="0"/>
              <a:t> </a:t>
            </a:r>
          </a:p>
        </p:txBody>
      </p:sp>
      <p:pic>
        <p:nvPicPr>
          <p:cNvPr id="87045" name="Picture 12" descr="MCj04058700000[1]"/>
          <p:cNvPicPr>
            <a:picLocks noGrp="1" noChangeAspect="1" noChangeArrowheads="1"/>
          </p:cNvPicPr>
          <p:nvPr>
            <p:ph sz="half" idx="4294967295"/>
          </p:nvPr>
        </p:nvPicPr>
        <p:blipFill>
          <a:blip r:embed="rId4" cstate="print"/>
          <a:srcRect/>
          <a:stretch>
            <a:fillRect/>
          </a:stretch>
        </p:blipFill>
        <p:spPr>
          <a:xfrm>
            <a:off x="851002" y="2355850"/>
            <a:ext cx="1073150" cy="1073150"/>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990600" y="381000"/>
            <a:ext cx="7086600" cy="731838"/>
          </a:xfrm>
        </p:spPr>
        <p:txBody>
          <a:bodyPr>
            <a:normAutofit/>
          </a:bodyPr>
          <a:lstStyle/>
          <a:p>
            <a:pPr algn="ctr" eaLnBrk="1" fontAlgn="auto" hangingPunct="1">
              <a:spcAft>
                <a:spcPts val="0"/>
              </a:spcAft>
              <a:defRPr/>
            </a:pPr>
            <a:r>
              <a:rPr lang="en-US" sz="4400" dirty="0">
                <a:solidFill>
                  <a:srgbClr val="CC3300"/>
                </a:solidFill>
              </a:rPr>
              <a:t>Taking and Passing the Test</a:t>
            </a:r>
          </a:p>
        </p:txBody>
      </p:sp>
      <p:sp>
        <p:nvSpPr>
          <p:cNvPr id="16389" name="Rectangle 3"/>
          <p:cNvSpPr>
            <a:spLocks noGrp="1" noChangeArrowheads="1"/>
          </p:cNvSpPr>
          <p:nvPr>
            <p:ph idx="4294967295"/>
          </p:nvPr>
        </p:nvSpPr>
        <p:spPr>
          <a:xfrm>
            <a:off x="228600" y="1600200"/>
            <a:ext cx="8610600" cy="4724400"/>
          </a:xfrm>
        </p:spPr>
        <p:txBody>
          <a:bodyPr>
            <a:normAutofit/>
          </a:bodyPr>
          <a:lstStyle/>
          <a:p>
            <a:pPr eaLnBrk="1" hangingPunct="1">
              <a:lnSpc>
                <a:spcPct val="90000"/>
              </a:lnSpc>
            </a:pPr>
            <a:r>
              <a:rPr lang="en-US" sz="2800" dirty="0" smtClean="0"/>
              <a:t>You must pass all three sections:</a:t>
            </a:r>
          </a:p>
          <a:p>
            <a:pPr eaLnBrk="1" hangingPunct="1">
              <a:lnSpc>
                <a:spcPct val="90000"/>
              </a:lnSpc>
              <a:buFont typeface="Wingdings" pitchFamily="2" charset="2"/>
              <a:buNone/>
            </a:pPr>
            <a:r>
              <a:rPr lang="en-US" sz="2800" dirty="0" smtClean="0"/>
              <a:t>	 Reading, Mathematics, and Writing.</a:t>
            </a:r>
          </a:p>
          <a:p>
            <a:pPr eaLnBrk="1" hangingPunct="1">
              <a:lnSpc>
                <a:spcPct val="90000"/>
              </a:lnSpc>
            </a:pPr>
            <a:r>
              <a:rPr lang="en-US" sz="2800" dirty="0" smtClean="0"/>
              <a:t>Once you pass a particular section, you do not have to take that section again.</a:t>
            </a:r>
          </a:p>
          <a:p>
            <a:pPr eaLnBrk="1" hangingPunct="1">
              <a:lnSpc>
                <a:spcPct val="90000"/>
              </a:lnSpc>
            </a:pPr>
            <a:r>
              <a:rPr lang="en-US" sz="2800" dirty="0" smtClean="0"/>
              <a:t>If you do not pass a section, you can register, pay the $41 fee and retake the entire test or just that one section. </a:t>
            </a:r>
            <a:r>
              <a:rPr lang="en-US" sz="2800" dirty="0" smtClean="0">
                <a:solidFill>
                  <a:schemeClr val="accent5">
                    <a:lumMod val="50000"/>
                  </a:schemeClr>
                </a:solidFill>
              </a:rPr>
              <a:t>Note that you may not take the CBEST more than once in any 45–calendar-day period.</a:t>
            </a:r>
          </a:p>
          <a:p>
            <a:pPr eaLnBrk="1" hangingPunct="1">
              <a:lnSpc>
                <a:spcPct val="90000"/>
              </a:lnSpc>
            </a:pPr>
            <a:r>
              <a:rPr lang="en-US" sz="2800" dirty="0" smtClean="0"/>
              <a:t>Retaking sections that you have already passed may help you reach the total score required to pass the CBEST.</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Rectangle 5"/>
          <p:cNvSpPr>
            <a:spLocks noGrp="1" noChangeArrowheads="1"/>
          </p:cNvSpPr>
          <p:nvPr>
            <p:ph type="title"/>
          </p:nvPr>
        </p:nvSpPr>
        <p:spPr>
          <a:xfrm>
            <a:off x="685800" y="381000"/>
            <a:ext cx="7772400" cy="762000"/>
          </a:xfrm>
        </p:spPr>
        <p:txBody>
          <a:bodyPr>
            <a:normAutofit fontScale="90000"/>
          </a:bodyPr>
          <a:lstStyle/>
          <a:p>
            <a:pPr algn="ctr" eaLnBrk="1" fontAlgn="auto" hangingPunct="1">
              <a:spcAft>
                <a:spcPts val="0"/>
              </a:spcAft>
              <a:defRPr/>
            </a:pPr>
            <a:r>
              <a:rPr lang="en-US" sz="6900" dirty="0">
                <a:solidFill>
                  <a:srgbClr val="C00000"/>
                </a:solidFill>
              </a:rPr>
              <a:t>Questions</a:t>
            </a:r>
          </a:p>
        </p:txBody>
      </p:sp>
      <p:pic>
        <p:nvPicPr>
          <p:cNvPr id="88069" name="Picture 8" descr="PE01821_"/>
          <p:cNvPicPr>
            <a:picLocks noGrp="1" noChangeAspect="1" noChangeArrowheads="1"/>
          </p:cNvPicPr>
          <p:nvPr>
            <p:ph idx="1"/>
          </p:nvPr>
        </p:nvPicPr>
        <p:blipFill>
          <a:blip r:embed="rId3" cstate="print"/>
          <a:stretch>
            <a:fillRect/>
          </a:stretch>
        </p:blipFill>
        <p:spPr>
          <a:xfrm>
            <a:off x="3080787" y="2139730"/>
            <a:ext cx="3026875" cy="3435790"/>
          </a:xfrm>
        </p:spPr>
      </p:pic>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1229" y="589270"/>
            <a:ext cx="8229600" cy="4525962"/>
          </a:xfrm>
        </p:spPr>
        <p:txBody>
          <a:bodyPr>
            <a:normAutofit lnSpcReduction="10000"/>
          </a:bodyPr>
          <a:lstStyle/>
          <a:p>
            <a:pPr algn="ctr">
              <a:buNone/>
            </a:pPr>
            <a:r>
              <a:rPr lang="en-US" sz="4400" dirty="0" err="1" smtClean="0">
                <a:solidFill>
                  <a:srgbClr val="CC3300"/>
                </a:solidFill>
                <a:latin typeface="Tahoma" pitchFamily="34" charset="0"/>
                <a:ea typeface="Tahoma" pitchFamily="34" charset="0"/>
                <a:cs typeface="Tahoma" pitchFamily="34" charset="0"/>
              </a:rPr>
              <a:t>Caren</a:t>
            </a:r>
            <a:r>
              <a:rPr lang="en-US" sz="4400" dirty="0" smtClean="0">
                <a:solidFill>
                  <a:srgbClr val="CC3300"/>
                </a:solidFill>
                <a:latin typeface="Tahoma" pitchFamily="34" charset="0"/>
                <a:ea typeface="Tahoma" pitchFamily="34" charset="0"/>
                <a:cs typeface="Tahoma" pitchFamily="34" charset="0"/>
              </a:rPr>
              <a:t> Bautista</a:t>
            </a:r>
          </a:p>
          <a:p>
            <a:pPr algn="ctr">
              <a:buNone/>
            </a:pPr>
            <a:r>
              <a:rPr lang="en-US" sz="2800" dirty="0" smtClean="0">
                <a:latin typeface="Tahoma" pitchFamily="34" charset="0"/>
                <a:ea typeface="Tahoma" pitchFamily="34" charset="0"/>
                <a:cs typeface="Tahoma" pitchFamily="34" charset="0"/>
              </a:rPr>
              <a:t>STEM Teaching Coordinator</a:t>
            </a:r>
          </a:p>
          <a:p>
            <a:pPr algn="ctr">
              <a:buNone/>
            </a:pPr>
            <a:endParaRPr lang="en-US" sz="2800" dirty="0" smtClean="0">
              <a:latin typeface="Tahoma" pitchFamily="34" charset="0"/>
              <a:ea typeface="Tahoma" pitchFamily="34" charset="0"/>
              <a:cs typeface="Tahoma" pitchFamily="34" charset="0"/>
            </a:endParaRPr>
          </a:p>
          <a:p>
            <a:pPr algn="ctr">
              <a:buNone/>
            </a:pPr>
            <a:r>
              <a:rPr lang="en-US" sz="2800" dirty="0" smtClean="0">
                <a:solidFill>
                  <a:srgbClr val="0070C0"/>
                </a:solidFill>
                <a:latin typeface="Tahoma" pitchFamily="34" charset="0"/>
                <a:ea typeface="Tahoma" pitchFamily="34" charset="0"/>
                <a:cs typeface="Tahoma" pitchFamily="34" charset="0"/>
              </a:rPr>
              <a:t>California State University Fullerton</a:t>
            </a:r>
          </a:p>
          <a:p>
            <a:pPr algn="ctr">
              <a:buNone/>
            </a:pPr>
            <a:r>
              <a:rPr lang="en-US" sz="2800" dirty="0" smtClean="0">
                <a:solidFill>
                  <a:srgbClr val="CC3300"/>
                </a:solidFill>
                <a:latin typeface="Tahoma" pitchFamily="34" charset="0"/>
                <a:ea typeface="Tahoma" pitchFamily="34" charset="0"/>
                <a:cs typeface="Tahoma" pitchFamily="34" charset="0"/>
              </a:rPr>
              <a:t>Center for Careers in Teaching</a:t>
            </a:r>
          </a:p>
          <a:p>
            <a:pPr algn="ctr">
              <a:buNone/>
            </a:pPr>
            <a:endParaRPr lang="en-US" sz="2800" dirty="0" smtClean="0">
              <a:solidFill>
                <a:schemeClr val="accent3"/>
              </a:solidFill>
              <a:latin typeface="Tahoma" pitchFamily="34" charset="0"/>
              <a:ea typeface="Tahoma" pitchFamily="34" charset="0"/>
              <a:cs typeface="Tahoma" pitchFamily="34" charset="0"/>
            </a:endParaRPr>
          </a:p>
          <a:p>
            <a:pPr algn="ctr">
              <a:buNone/>
            </a:pPr>
            <a:r>
              <a:rPr lang="en-US" sz="2800" dirty="0" smtClean="0">
                <a:latin typeface="Tahoma" pitchFamily="34" charset="0"/>
                <a:ea typeface="Tahoma" pitchFamily="34" charset="0"/>
                <a:cs typeface="Tahoma" pitchFamily="34" charset="0"/>
              </a:rPr>
              <a:t>(657) 278-3368</a:t>
            </a:r>
          </a:p>
          <a:p>
            <a:pPr algn="ctr">
              <a:buNone/>
            </a:pPr>
            <a:r>
              <a:rPr lang="en-US" sz="2800" dirty="0" smtClean="0">
                <a:solidFill>
                  <a:srgbClr val="0070C0"/>
                </a:solidFill>
                <a:latin typeface="Tahoma" pitchFamily="34" charset="0"/>
                <a:ea typeface="Tahoma" pitchFamily="34" charset="0"/>
                <a:cs typeface="Tahoma" pitchFamily="34" charset="0"/>
              </a:rPr>
              <a:t>cbautista@fullerton.edu</a:t>
            </a:r>
            <a:endParaRPr lang="en-US" sz="2800" dirty="0">
              <a:solidFill>
                <a:srgbClr val="0070C0"/>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7299" y="5147187"/>
            <a:ext cx="2297460" cy="1261786"/>
          </a:xfrm>
          <a:prstGeom prst="roundRect">
            <a:avLst>
              <a:gd name="adj" fmla="val 8594"/>
            </a:avLst>
          </a:prstGeom>
          <a:solidFill>
            <a:schemeClr val="bg1"/>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454043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098"/>
          <p:cNvSpPr>
            <a:spLocks noGrp="1" noChangeArrowheads="1"/>
          </p:cNvSpPr>
          <p:nvPr>
            <p:ph type="title" idx="4294967295"/>
          </p:nvPr>
        </p:nvSpPr>
        <p:spPr>
          <a:xfrm>
            <a:off x="435077" y="201223"/>
            <a:ext cx="8229600" cy="760413"/>
          </a:xfrm>
        </p:spPr>
        <p:txBody>
          <a:bodyPr>
            <a:normAutofit/>
          </a:bodyPr>
          <a:lstStyle/>
          <a:p>
            <a:pPr algn="ctr" eaLnBrk="1" fontAlgn="auto" hangingPunct="1">
              <a:spcAft>
                <a:spcPts val="0"/>
              </a:spcAft>
              <a:defRPr/>
            </a:pPr>
            <a:r>
              <a:rPr lang="en-US" sz="4400" dirty="0">
                <a:solidFill>
                  <a:srgbClr val="CC3300"/>
                </a:solidFill>
              </a:rPr>
              <a:t>Scoring the CBEST</a:t>
            </a:r>
          </a:p>
        </p:txBody>
      </p:sp>
      <p:sp>
        <p:nvSpPr>
          <p:cNvPr id="17413" name="Rectangle 4099"/>
          <p:cNvSpPr>
            <a:spLocks noGrp="1" noChangeArrowheads="1"/>
          </p:cNvSpPr>
          <p:nvPr>
            <p:ph idx="4294967295"/>
          </p:nvPr>
        </p:nvSpPr>
        <p:spPr>
          <a:xfrm>
            <a:off x="226142" y="1143000"/>
            <a:ext cx="8686800" cy="4540250"/>
          </a:xfrm>
        </p:spPr>
        <p:txBody>
          <a:bodyPr/>
          <a:lstStyle/>
          <a:p>
            <a:pPr algn="ctr" eaLnBrk="1" hangingPunct="1">
              <a:buFont typeface="Wingdings" pitchFamily="2" charset="2"/>
              <a:buNone/>
            </a:pPr>
            <a:r>
              <a:rPr lang="en-US" sz="2400" b="1" u="sng" dirty="0" smtClean="0"/>
              <a:t>Minimum Total Score = 123</a:t>
            </a:r>
            <a:r>
              <a:rPr lang="en-US" sz="2400" b="1" dirty="0" smtClean="0"/>
              <a:t>	          </a:t>
            </a:r>
            <a:r>
              <a:rPr lang="en-US" sz="2400" b="1" u="sng" dirty="0" smtClean="0"/>
              <a:t>Minimum Section Score = 41*</a:t>
            </a:r>
            <a:br>
              <a:rPr lang="en-US" sz="2400" b="1" u="sng" dirty="0" smtClean="0"/>
            </a:br>
            <a:endParaRPr lang="en-US" sz="2400" b="1" u="sng" dirty="0" smtClean="0"/>
          </a:p>
          <a:p>
            <a:pPr eaLnBrk="1" hangingPunct="1">
              <a:buFontTx/>
              <a:buNone/>
            </a:pPr>
            <a:r>
              <a:rPr lang="en-US" sz="1500" dirty="0" smtClean="0"/>
              <a:t>* </a:t>
            </a:r>
            <a:r>
              <a:rPr lang="en-US" sz="1500" i="1" dirty="0" smtClean="0"/>
              <a:t>However, with a total score of 123 or above, you can also pass with a minimum section score of 37</a:t>
            </a:r>
          </a:p>
        </p:txBody>
      </p:sp>
      <p:graphicFrame>
        <p:nvGraphicFramePr>
          <p:cNvPr id="117928" name="Group 4264"/>
          <p:cNvGraphicFramePr>
            <a:graphicFrameLocks noGrp="1"/>
          </p:cNvGraphicFramePr>
          <p:nvPr>
            <p:extLst>
              <p:ext uri="{D42A27DB-BD31-4B8C-83A1-F6EECF244321}">
                <p14:modId xmlns:p14="http://schemas.microsoft.com/office/powerpoint/2010/main" val="1743839710"/>
              </p:ext>
            </p:extLst>
          </p:nvPr>
        </p:nvGraphicFramePr>
        <p:xfrm>
          <a:off x="149942" y="2438400"/>
          <a:ext cx="8763000" cy="3872866"/>
        </p:xfrm>
        <a:graphic>
          <a:graphicData uri="http://schemas.openxmlformats.org/drawingml/2006/table">
            <a:tbl>
              <a:tblPr/>
              <a:tblGrid>
                <a:gridCol w="1911350"/>
                <a:gridCol w="1933575"/>
                <a:gridCol w="1911350"/>
                <a:gridCol w="3006725"/>
              </a:tblGrid>
              <a:tr h="506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Example #1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Example #2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rPr>
                        <a:t>Example #3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73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Reading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Writing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Math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37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76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Total Score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874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smtClean="0">
                          <a:ln>
                            <a:noFill/>
                          </a:ln>
                          <a:solidFill>
                            <a:schemeClr val="tx1"/>
                          </a:solidFill>
                          <a:effectLst/>
                          <a:latin typeface="Arial" charset="0"/>
                        </a:rPr>
                        <a:t>Result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Pass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Pass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Fail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Re-take all or just math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1"/>
            <a:ext cx="8229600" cy="609600"/>
          </a:xfrm>
        </p:spPr>
        <p:txBody>
          <a:bodyPr>
            <a:noAutofit/>
          </a:bodyPr>
          <a:lstStyle/>
          <a:p>
            <a:pPr algn="ctr" eaLnBrk="1" fontAlgn="auto" hangingPunct="1">
              <a:spcAft>
                <a:spcPts val="0"/>
              </a:spcAft>
              <a:defRPr/>
            </a:pPr>
            <a:r>
              <a:rPr lang="en-US" sz="4400" dirty="0">
                <a:solidFill>
                  <a:srgbClr val="CC3300"/>
                </a:solidFill>
              </a:rPr>
              <a:t>CBEST Questions</a:t>
            </a:r>
          </a:p>
        </p:txBody>
      </p:sp>
      <p:sp>
        <p:nvSpPr>
          <p:cNvPr id="18437" name="Rectangle 3"/>
          <p:cNvSpPr>
            <a:spLocks noGrp="1" noChangeArrowheads="1"/>
          </p:cNvSpPr>
          <p:nvPr>
            <p:ph idx="1"/>
          </p:nvPr>
        </p:nvSpPr>
        <p:spPr>
          <a:xfrm>
            <a:off x="990600" y="1752600"/>
            <a:ext cx="7223125" cy="4235450"/>
          </a:xfrm>
        </p:spPr>
        <p:txBody>
          <a:bodyPr/>
          <a:lstStyle/>
          <a:p>
            <a:pPr algn="ctr" eaLnBrk="1" hangingPunct="1">
              <a:buFont typeface="Wingdings" pitchFamily="2" charset="2"/>
              <a:buNone/>
            </a:pPr>
            <a:r>
              <a:rPr lang="en-US" sz="2800" dirty="0" smtClean="0"/>
              <a:t>Format of questions on the CBEST:</a:t>
            </a:r>
          </a:p>
        </p:txBody>
      </p:sp>
      <p:graphicFrame>
        <p:nvGraphicFramePr>
          <p:cNvPr id="94267" name="Group 59"/>
          <p:cNvGraphicFramePr>
            <a:graphicFrameLocks noGrp="1"/>
          </p:cNvGraphicFramePr>
          <p:nvPr/>
        </p:nvGraphicFramePr>
        <p:xfrm>
          <a:off x="1447800" y="2743200"/>
          <a:ext cx="6477000" cy="3429000"/>
        </p:xfrm>
        <a:graphic>
          <a:graphicData uri="http://schemas.openxmlformats.org/drawingml/2006/table">
            <a:tbl>
              <a:tblPr/>
              <a:tblGrid>
                <a:gridCol w="2509839"/>
                <a:gridCol w="3967161"/>
              </a:tblGrid>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sng" strike="noStrike" cap="none" normalizeH="0" baseline="0" dirty="0" smtClean="0">
                          <a:ln>
                            <a:noFill/>
                          </a:ln>
                          <a:solidFill>
                            <a:schemeClr val="tx1"/>
                          </a:solidFill>
                          <a:effectLst/>
                          <a:latin typeface="Arial" charset="0"/>
                        </a:rPr>
                        <a:t>Section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sng" strike="noStrike" cap="none" normalizeH="0" baseline="0" smtClean="0">
                          <a:ln>
                            <a:noFill/>
                          </a:ln>
                          <a:solidFill>
                            <a:schemeClr val="tx1"/>
                          </a:solidFill>
                          <a:effectLst/>
                          <a:latin typeface="Arial" charset="0"/>
                        </a:rPr>
                        <a:t>Number of Questions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Reading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50 </a:t>
                      </a:r>
                      <a:r>
                        <a:rPr kumimoji="0" lang="en-US" sz="2000" b="0" i="0" u="none" strike="noStrike" cap="none" normalizeH="0" baseline="0" smtClean="0">
                          <a:ln>
                            <a:noFill/>
                          </a:ln>
                          <a:solidFill>
                            <a:schemeClr val="tx1"/>
                          </a:solidFill>
                          <a:effectLst/>
                          <a:latin typeface="Arial" charset="0"/>
                        </a:rPr>
                        <a:t>(Multiple Choice)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Mathematics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50 </a:t>
                      </a:r>
                      <a:r>
                        <a:rPr kumimoji="0" lang="en-US" sz="2000" b="0" i="0" u="none" strike="noStrike" cap="none" normalizeH="0" baseline="0" smtClean="0">
                          <a:ln>
                            <a:noFill/>
                          </a:ln>
                          <a:solidFill>
                            <a:schemeClr val="tx1"/>
                          </a:solidFill>
                          <a:effectLst/>
                          <a:latin typeface="Arial" charset="0"/>
                        </a:rPr>
                        <a:t>(Multiple Choice)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Writing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152400"/>
            <a:ext cx="8229600" cy="835025"/>
          </a:xfrm>
        </p:spPr>
        <p:txBody>
          <a:bodyPr/>
          <a:lstStyle/>
          <a:p>
            <a:pPr algn="ctr" eaLnBrk="1" fontAlgn="auto" hangingPunct="1">
              <a:spcAft>
                <a:spcPts val="0"/>
              </a:spcAft>
              <a:defRPr/>
            </a:pPr>
            <a:r>
              <a:rPr lang="en-US" sz="4400" dirty="0">
                <a:solidFill>
                  <a:srgbClr val="CC3300"/>
                </a:solidFill>
              </a:rPr>
              <a:t>The Reading Questions</a:t>
            </a:r>
          </a:p>
        </p:txBody>
      </p:sp>
      <p:sp>
        <p:nvSpPr>
          <p:cNvPr id="97283" name="Rectangle 3"/>
          <p:cNvSpPr>
            <a:spLocks noGrp="1" noChangeArrowheads="1"/>
          </p:cNvSpPr>
          <p:nvPr>
            <p:ph idx="4294967295"/>
          </p:nvPr>
        </p:nvSpPr>
        <p:spPr>
          <a:xfrm>
            <a:off x="304800" y="1524000"/>
            <a:ext cx="8686800" cy="4724400"/>
          </a:xfrm>
        </p:spPr>
        <p:txBody>
          <a:bodyPr rtlCol="0">
            <a:noAutofit/>
          </a:bodyPr>
          <a:lstStyle/>
          <a:p>
            <a:pPr eaLnBrk="1" fontAlgn="auto" hangingPunct="1">
              <a:lnSpc>
                <a:spcPct val="90000"/>
              </a:lnSpc>
              <a:spcAft>
                <a:spcPts val="0"/>
              </a:spcAft>
              <a:defRPr/>
            </a:pPr>
            <a:r>
              <a:rPr lang="en-US" sz="2300" dirty="0"/>
              <a:t>What does it test?</a:t>
            </a:r>
          </a:p>
          <a:p>
            <a:pPr marL="484632" lvl="1" eaLnBrk="1" fontAlgn="auto" hangingPunct="1">
              <a:lnSpc>
                <a:spcPct val="90000"/>
              </a:lnSpc>
              <a:spcAft>
                <a:spcPts val="0"/>
              </a:spcAft>
              <a:defRPr/>
            </a:pPr>
            <a:r>
              <a:rPr lang="en-US" sz="2300" dirty="0"/>
              <a:t>This section assess your ability to comprehend information presented in written passages, tables, and graphs </a:t>
            </a:r>
            <a:br>
              <a:rPr lang="en-US" sz="2300" dirty="0"/>
            </a:br>
            <a:endParaRPr lang="en-US" sz="2300" dirty="0"/>
          </a:p>
          <a:p>
            <a:pPr eaLnBrk="1" fontAlgn="auto" hangingPunct="1">
              <a:lnSpc>
                <a:spcPct val="90000"/>
              </a:lnSpc>
              <a:spcAft>
                <a:spcPts val="0"/>
              </a:spcAft>
              <a:defRPr/>
            </a:pPr>
            <a:r>
              <a:rPr lang="en-US" sz="2300" b="1" dirty="0"/>
              <a:t>No outside knowledge is required!</a:t>
            </a:r>
            <a:r>
              <a:rPr lang="en-US" sz="2300" dirty="0"/>
              <a:t> </a:t>
            </a:r>
            <a:br>
              <a:rPr lang="en-US" sz="2300" dirty="0"/>
            </a:br>
            <a:endParaRPr lang="en-US" sz="2300" dirty="0"/>
          </a:p>
          <a:p>
            <a:pPr eaLnBrk="1" fontAlgn="auto" hangingPunct="1">
              <a:lnSpc>
                <a:spcPct val="90000"/>
              </a:lnSpc>
              <a:spcAft>
                <a:spcPts val="0"/>
              </a:spcAft>
              <a:defRPr/>
            </a:pPr>
            <a:r>
              <a:rPr lang="en-US" sz="2300" dirty="0"/>
              <a:t>Reading passages vary in length ranging from one or two sentences to 200 words</a:t>
            </a:r>
            <a:br>
              <a:rPr lang="en-US" sz="2300" dirty="0"/>
            </a:br>
            <a:endParaRPr lang="en-US" sz="2300" dirty="0"/>
          </a:p>
          <a:p>
            <a:pPr eaLnBrk="1" fontAlgn="auto" hangingPunct="1">
              <a:lnSpc>
                <a:spcPct val="90000"/>
              </a:lnSpc>
              <a:spcAft>
                <a:spcPts val="0"/>
              </a:spcAft>
              <a:defRPr/>
            </a:pPr>
            <a:r>
              <a:rPr lang="en-US" sz="2300" dirty="0"/>
              <a:t>Questions will come from two major skill areas:</a:t>
            </a:r>
          </a:p>
          <a:p>
            <a:pPr marL="484632" lvl="1" eaLnBrk="1" fontAlgn="auto" hangingPunct="1">
              <a:lnSpc>
                <a:spcPct val="90000"/>
              </a:lnSpc>
              <a:spcAft>
                <a:spcPts val="0"/>
              </a:spcAft>
              <a:defRPr/>
            </a:pPr>
            <a:r>
              <a:rPr lang="en-US" sz="2300" dirty="0">
                <a:solidFill>
                  <a:schemeClr val="accent5">
                    <a:lumMod val="75000"/>
                  </a:schemeClr>
                </a:solidFill>
              </a:rPr>
              <a:t>Critical analysis and evaluation </a:t>
            </a:r>
            <a:r>
              <a:rPr lang="en-US" sz="2300" dirty="0" smtClean="0">
                <a:solidFill>
                  <a:schemeClr val="accent5">
                    <a:lumMod val="75000"/>
                  </a:schemeClr>
                </a:solidFill>
              </a:rPr>
              <a:t> </a:t>
            </a:r>
            <a:r>
              <a:rPr lang="en-US" sz="2300" dirty="0" smtClean="0"/>
              <a:t>(</a:t>
            </a:r>
            <a:r>
              <a:rPr lang="en-US" sz="2300" dirty="0" smtClean="0">
                <a:solidFill>
                  <a:schemeClr val="accent5">
                    <a:lumMod val="75000"/>
                  </a:schemeClr>
                </a:solidFill>
              </a:rPr>
              <a:t>40% </a:t>
            </a:r>
            <a:r>
              <a:rPr lang="en-US" sz="2300" dirty="0"/>
              <a:t>of the questions)</a:t>
            </a:r>
          </a:p>
          <a:p>
            <a:pPr marL="484632" lvl="1" eaLnBrk="1" fontAlgn="auto" hangingPunct="1">
              <a:lnSpc>
                <a:spcPct val="90000"/>
              </a:lnSpc>
              <a:spcAft>
                <a:spcPts val="0"/>
              </a:spcAft>
              <a:defRPr/>
            </a:pPr>
            <a:r>
              <a:rPr lang="en-US" sz="2300" dirty="0">
                <a:solidFill>
                  <a:srgbClr val="FF9900"/>
                </a:solidFill>
              </a:rPr>
              <a:t>Comprehension and research skills </a:t>
            </a:r>
            <a:r>
              <a:rPr lang="en-US" sz="2300" dirty="0" smtClean="0">
                <a:solidFill>
                  <a:srgbClr val="FF9900"/>
                </a:solidFill>
              </a:rPr>
              <a:t> </a:t>
            </a:r>
            <a:r>
              <a:rPr lang="en-US" sz="2300" dirty="0" smtClean="0"/>
              <a:t>(</a:t>
            </a:r>
            <a:r>
              <a:rPr lang="en-US" sz="2300" dirty="0" smtClean="0">
                <a:solidFill>
                  <a:srgbClr val="FF9900"/>
                </a:solidFill>
              </a:rPr>
              <a:t>60%</a:t>
            </a:r>
            <a:r>
              <a:rPr lang="en-US" sz="2300" dirty="0" smtClean="0"/>
              <a:t> </a:t>
            </a:r>
            <a:r>
              <a:rPr lang="en-US" sz="2300" dirty="0"/>
              <a:t>of the questions)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HNYXMCCMVK3K-595-96</_dlc_DocId>
    <_dlc_DocIdUrl xmlns="431189f8-a51b-453f-9f0c-3a0b3b65b12f">
      <Url>http://www.sac.edu/StudentServices/Counseling/TeacherEd/_layouts/15/DocIdRedir.aspx?ID=HNYXMCCMVK3K-595-96</Url>
      <Description>HNYXMCCMVK3K-595-96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B26A1624D501E54C80EAF1A6FAE4667D" ma:contentTypeVersion="2" ma:contentTypeDescription="Create a new document." ma:contentTypeScope="" ma:versionID="a8272e210701ee571fff241f191ee0a9">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e6353f0dc6dad75b3299a186dab23e57" ns1:_="" ns2:_="">
    <xsd:import namespace="http://schemas.microsoft.com/sharepoint/v3"/>
    <xsd:import namespace="431189f8-a51b-453f-9f0c-3a0b3b65b12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54DDA-AC14-494F-9610-6F935495F129}"/>
</file>

<file path=customXml/itemProps2.xml><?xml version="1.0" encoding="utf-8"?>
<ds:datastoreItem xmlns:ds="http://schemas.openxmlformats.org/officeDocument/2006/customXml" ds:itemID="{B13E940A-F9D7-496D-A5DA-AC7816B04482}"/>
</file>

<file path=customXml/itemProps3.xml><?xml version="1.0" encoding="utf-8"?>
<ds:datastoreItem xmlns:ds="http://schemas.openxmlformats.org/officeDocument/2006/customXml" ds:itemID="{34CE0112-AD70-49C0-8C5C-CE01AC1FDCDD}"/>
</file>

<file path=customXml/itemProps4.xml><?xml version="1.0" encoding="utf-8"?>
<ds:datastoreItem xmlns:ds="http://schemas.openxmlformats.org/officeDocument/2006/customXml" ds:itemID="{291703DE-3F81-4C49-8CA3-4334FE5714E8}"/>
</file>

<file path=docProps/app.xml><?xml version="1.0" encoding="utf-8"?>
<Properties xmlns="http://schemas.openxmlformats.org/officeDocument/2006/extended-properties" xmlns:vt="http://schemas.openxmlformats.org/officeDocument/2006/docPropsVTypes">
  <Template/>
  <TotalTime>7345</TotalTime>
  <Words>2160</Words>
  <Application>Microsoft Office PowerPoint</Application>
  <PresentationFormat>On-screen Show (4:3)</PresentationFormat>
  <Paragraphs>390</Paragraphs>
  <Slides>61</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vt:lpstr>
      <vt:lpstr>Berlin Sans FB</vt:lpstr>
      <vt:lpstr>Calibri</vt:lpstr>
      <vt:lpstr>Calibri Light</vt:lpstr>
      <vt:lpstr>Century Gothic</vt:lpstr>
      <vt:lpstr>Georgia</vt:lpstr>
      <vt:lpstr>Tahoma</vt:lpstr>
      <vt:lpstr>Times New Roman</vt:lpstr>
      <vt:lpstr>Wingdings</vt:lpstr>
      <vt:lpstr>Default Design</vt:lpstr>
      <vt:lpstr>Retrospect</vt:lpstr>
      <vt:lpstr>CBEST  California Basic Educational Skills Test   </vt:lpstr>
      <vt:lpstr>What is the CBEST?</vt:lpstr>
      <vt:lpstr>Who Must Take the CBEST?</vt:lpstr>
      <vt:lpstr>When is the CBEST offered?</vt:lpstr>
      <vt:lpstr>Paper-based testing</vt:lpstr>
      <vt:lpstr>Taking and Passing the Test</vt:lpstr>
      <vt:lpstr>Scoring the CBEST</vt:lpstr>
      <vt:lpstr>CBEST Questions</vt:lpstr>
      <vt:lpstr>The Reading Questions</vt:lpstr>
      <vt:lpstr>PowerPoint Presentation</vt:lpstr>
      <vt:lpstr>PowerPoint Presentation</vt:lpstr>
      <vt:lpstr>A Look at the Mathematics Section</vt:lpstr>
      <vt:lpstr>Major Math Skill Areas  </vt:lpstr>
      <vt:lpstr>PowerPoint Presentation</vt:lpstr>
      <vt:lpstr>PowerPoint Presentation</vt:lpstr>
      <vt:lpstr>PowerPoint Presentation</vt:lpstr>
      <vt:lpstr>The Writing Section</vt:lpstr>
      <vt:lpstr>How are the essays scored?</vt:lpstr>
      <vt:lpstr>How are the essays scored?</vt:lpstr>
      <vt:lpstr>CBEST Writing Score Scale</vt:lpstr>
      <vt:lpstr>Tips for the Writing Section</vt:lpstr>
      <vt:lpstr>Tips for the Writing Section</vt:lpstr>
      <vt:lpstr>Essay Writing Pitfalls</vt:lpstr>
      <vt:lpstr>Essay Writing Pitfalls</vt:lpstr>
      <vt:lpstr>Personal Experience Sample Topic</vt:lpstr>
      <vt:lpstr>Explanatory/Analytic Sample Topic</vt:lpstr>
      <vt:lpstr>Additional Tips </vt:lpstr>
      <vt:lpstr>PowerPoint Presentation</vt:lpstr>
      <vt:lpstr>CBEST Test Preparation</vt:lpstr>
      <vt:lpstr>CBEST Test Preparation</vt:lpstr>
      <vt:lpstr>CBEST Test Preparation</vt:lpstr>
      <vt:lpstr>For more information…</vt:lpstr>
      <vt:lpstr>Questions</vt:lpstr>
      <vt:lpstr>CSET</vt:lpstr>
      <vt:lpstr>What is the CSET?</vt:lpstr>
      <vt:lpstr>Why Take the CSET?</vt:lpstr>
      <vt:lpstr>PowerPoint Presentation</vt:lpstr>
      <vt:lpstr>CSET Content Areas</vt:lpstr>
      <vt:lpstr>When is the CSET offered?</vt:lpstr>
      <vt:lpstr>CSET Test Format</vt:lpstr>
      <vt:lpstr>PowerPoint Presentation</vt:lpstr>
      <vt:lpstr>PowerPoint Presentation</vt:lpstr>
      <vt:lpstr>PowerPoint Presentation</vt:lpstr>
      <vt:lpstr>PowerPoint Presentation</vt:lpstr>
      <vt:lpstr>Constructed Response Questions </vt:lpstr>
      <vt:lpstr>Constructed Response Questions </vt:lpstr>
      <vt:lpstr>Constructed Response</vt:lpstr>
      <vt:lpstr>How Does One Prepare  for the CSET?</vt:lpstr>
      <vt:lpstr>CSET Preparation Materials</vt:lpstr>
      <vt:lpstr>CSET Practice Test: Multiple Subjects</vt:lpstr>
      <vt:lpstr>CSET Test Guides: Single Subjects</vt:lpstr>
      <vt:lpstr>CSET Test Preparation</vt:lpstr>
      <vt:lpstr>What GE classes best prepare me for the CSET?</vt:lpstr>
      <vt:lpstr>PowerPoint Presentation</vt:lpstr>
      <vt:lpstr>PowerPoint Presentation</vt:lpstr>
      <vt:lpstr>A few things to consider….</vt:lpstr>
      <vt:lpstr>The day before…</vt:lpstr>
      <vt:lpstr>PowerPoint Presentation</vt:lpstr>
      <vt:lpstr>For More Information </vt:lpstr>
      <vt:lpstr>Questions</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Subject Examinations for Teachers</dc:title>
  <dc:creator>Caren</dc:creator>
  <cp:lastModifiedBy>Caren Bautista</cp:lastModifiedBy>
  <cp:revision>487</cp:revision>
  <dcterms:created xsi:type="dcterms:W3CDTF">2004-11-15T22:46:30Z</dcterms:created>
  <dcterms:modified xsi:type="dcterms:W3CDTF">2015-11-21T05:22:52Z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0x010100B26A1624D501E54C80EAF1A6FAE4667D</vt:lpwstr>
  </property>
  <property fmtid="{D5CDD505-2E9C-101B-9397-08002B2CF9AE}" pid="4" name="_dlc_DocIdItemGuid">
    <vt:lpwstr>de8861b2-342b-45e3-bc58-b611112934b4</vt:lpwstr>
  </property>
</Properties>
</file>